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89" r:id="rId6"/>
    <p:sldId id="291" r:id="rId7"/>
    <p:sldId id="290" r:id="rId8"/>
    <p:sldId id="292" r:id="rId9"/>
    <p:sldId id="257" r:id="rId10"/>
    <p:sldId id="261" r:id="rId11"/>
    <p:sldId id="262" r:id="rId12"/>
    <p:sldId id="294" r:id="rId13"/>
    <p:sldId id="264" r:id="rId14"/>
    <p:sldId id="265" r:id="rId15"/>
    <p:sldId id="263" r:id="rId16"/>
    <p:sldId id="297" r:id="rId17"/>
    <p:sldId id="266" r:id="rId18"/>
    <p:sldId id="295" r:id="rId19"/>
    <p:sldId id="298" r:id="rId20"/>
    <p:sldId id="267" r:id="rId21"/>
    <p:sldId id="268" r:id="rId22"/>
    <p:sldId id="269" r:id="rId23"/>
    <p:sldId id="270" r:id="rId24"/>
    <p:sldId id="307" r:id="rId25"/>
    <p:sldId id="308" r:id="rId26"/>
    <p:sldId id="271" r:id="rId27"/>
    <p:sldId id="299" r:id="rId28"/>
    <p:sldId id="272" r:id="rId29"/>
    <p:sldId id="316" r:id="rId30"/>
    <p:sldId id="305" r:id="rId31"/>
    <p:sldId id="273" r:id="rId32"/>
    <p:sldId id="300" r:id="rId33"/>
    <p:sldId id="274" r:id="rId34"/>
    <p:sldId id="301" r:id="rId35"/>
    <p:sldId id="275" r:id="rId36"/>
    <p:sldId id="302" r:id="rId37"/>
    <p:sldId id="276" r:id="rId38"/>
    <p:sldId id="303" r:id="rId39"/>
    <p:sldId id="317" r:id="rId40"/>
    <p:sldId id="277" r:id="rId41"/>
    <p:sldId id="304" r:id="rId42"/>
    <p:sldId id="278" r:id="rId43"/>
    <p:sldId id="309" r:id="rId44"/>
    <p:sldId id="279" r:id="rId45"/>
    <p:sldId id="306" r:id="rId46"/>
    <p:sldId id="280" r:id="rId47"/>
    <p:sldId id="310" r:id="rId48"/>
    <p:sldId id="311" r:id="rId49"/>
    <p:sldId id="281" r:id="rId50"/>
    <p:sldId id="282" r:id="rId51"/>
    <p:sldId id="284" r:id="rId52"/>
    <p:sldId id="286" r:id="rId53"/>
    <p:sldId id="288" r:id="rId54"/>
    <p:sldId id="312" r:id="rId55"/>
    <p:sldId id="285" r:id="rId56"/>
    <p:sldId id="287" r:id="rId57"/>
    <p:sldId id="296" r:id="rId58"/>
    <p:sldId id="293" r:id="rId59"/>
    <p:sldId id="314" r:id="rId60"/>
    <p:sldId id="315"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8" autoAdjust="0"/>
    <p:restoredTop sz="94660"/>
  </p:normalViewPr>
  <p:slideViewPr>
    <p:cSldViewPr snapToGrid="0">
      <p:cViewPr varScale="1">
        <p:scale>
          <a:sx n="59" d="100"/>
          <a:sy n="59" d="100"/>
        </p:scale>
        <p:origin x="68"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10/15/2022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youtube.com/watch?v=z8vZxDa2KP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michiganselalliance.org/" TargetMode="External"/><Relationship Id="rId2" Type="http://schemas.openxmlformats.org/officeDocument/2006/relationships/hyperlink" Target="https://www.monarchroom-traumainformededucation.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hildhelppartnership.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F110C-69AD-4414-914D-C810473992B6}"/>
              </a:ext>
            </a:extLst>
          </p:cNvPr>
          <p:cNvSpPr>
            <a:spLocks noGrp="1"/>
          </p:cNvSpPr>
          <p:nvPr>
            <p:ph type="ctrTitle"/>
          </p:nvPr>
        </p:nvSpPr>
        <p:spPr>
          <a:xfrm>
            <a:off x="1751012" y="1300785"/>
            <a:ext cx="8689976" cy="2128215"/>
          </a:xfrm>
        </p:spPr>
        <p:txBody>
          <a:bodyPr/>
          <a:lstStyle/>
          <a:p>
            <a:r>
              <a:rPr lang="en-US" dirty="0"/>
              <a:t>Trauma-focused cognitive behavioral therapy (</a:t>
            </a:r>
            <a:r>
              <a:rPr lang="en-US" dirty="0" err="1"/>
              <a:t>tf-cbt</a:t>
            </a:r>
            <a:r>
              <a:rPr lang="en-US" dirty="0"/>
              <a:t>)</a:t>
            </a:r>
          </a:p>
        </p:txBody>
      </p:sp>
      <p:sp>
        <p:nvSpPr>
          <p:cNvPr id="3" name="Subtitle 2">
            <a:extLst>
              <a:ext uri="{FF2B5EF4-FFF2-40B4-BE49-F238E27FC236}">
                <a16:creationId xmlns:a16="http://schemas.microsoft.com/office/drawing/2014/main" id="{A2B8950D-6736-4AB0-BDF7-DAFBAE83C0C8}"/>
              </a:ext>
            </a:extLst>
          </p:cNvPr>
          <p:cNvSpPr>
            <a:spLocks noGrp="1"/>
          </p:cNvSpPr>
          <p:nvPr>
            <p:ph type="subTitle" idx="1"/>
          </p:nvPr>
        </p:nvSpPr>
        <p:spPr>
          <a:xfrm>
            <a:off x="1751012" y="3886200"/>
            <a:ext cx="8689976" cy="2365744"/>
          </a:xfrm>
        </p:spPr>
        <p:txBody>
          <a:bodyPr>
            <a:normAutofit/>
          </a:bodyPr>
          <a:lstStyle/>
          <a:p>
            <a:r>
              <a:rPr lang="en-US" sz="2800" cap="none" dirty="0">
                <a:solidFill>
                  <a:schemeClr val="tx1"/>
                </a:solidFill>
                <a:latin typeface="Times New Roman" panose="02020603050405020304" pitchFamily="18" charset="0"/>
                <a:cs typeface="Times New Roman" panose="02020603050405020304" pitchFamily="18" charset="0"/>
              </a:rPr>
              <a:t>Cheryl L. Somers, Ph.D.</a:t>
            </a:r>
          </a:p>
          <a:p>
            <a:r>
              <a:rPr lang="en-US" sz="2800" cap="none" dirty="0">
                <a:solidFill>
                  <a:schemeClr val="tx1"/>
                </a:solidFill>
                <a:latin typeface="Times New Roman" panose="02020603050405020304" pitchFamily="18" charset="0"/>
                <a:cs typeface="Times New Roman" panose="02020603050405020304" pitchFamily="18" charset="0"/>
              </a:rPr>
              <a:t>Michigan Certified School Psychologist</a:t>
            </a:r>
          </a:p>
          <a:p>
            <a:r>
              <a:rPr lang="en-US" sz="2800" cap="none" dirty="0">
                <a:solidFill>
                  <a:schemeClr val="tx1"/>
                </a:solidFill>
                <a:latin typeface="Times New Roman" panose="02020603050405020304" pitchFamily="18" charset="0"/>
                <a:cs typeface="Times New Roman" panose="02020603050405020304" pitchFamily="18" charset="0"/>
              </a:rPr>
              <a:t>Michigan Licensed Psychologist (LP)</a:t>
            </a:r>
          </a:p>
        </p:txBody>
      </p:sp>
    </p:spTree>
    <p:extLst>
      <p:ext uri="{BB962C8B-B14F-4D97-AF65-F5344CB8AC3E}">
        <p14:creationId xmlns:p14="http://schemas.microsoft.com/office/powerpoint/2010/main" val="1541813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149" y="276798"/>
            <a:ext cx="10364451" cy="1596177"/>
          </a:xfrm>
        </p:spPr>
        <p:txBody>
          <a:bodyPr/>
          <a:lstStyle/>
          <a:p>
            <a:r>
              <a:rPr lang="en-US" cap="none" dirty="0">
                <a:latin typeface="Times New Roman" panose="02020603050405020304" pitchFamily="18" charset="0"/>
                <a:cs typeface="Times New Roman" panose="02020603050405020304" pitchFamily="18" charset="0"/>
              </a:rPr>
              <a:t>What is TF-CBT?</a:t>
            </a:r>
            <a:endParaRPr lang="en-US" dirty="0"/>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3774" y="1716946"/>
            <a:ext cx="10363826" cy="4518754"/>
          </a:xfrm>
        </p:spPr>
        <p:txBody>
          <a:bodyPr>
            <a:noAutofit/>
          </a:bodyPr>
          <a:lstStyle/>
          <a:p>
            <a:pPr marL="0" indent="0">
              <a:buNone/>
            </a:pPr>
            <a:r>
              <a:rPr lang="en-US" sz="2800" cap="none" dirty="0">
                <a:latin typeface="Times New Roman" panose="02020603050405020304" pitchFamily="18" charset="0"/>
                <a:cs typeface="Times New Roman" panose="02020603050405020304" pitchFamily="18" charset="0"/>
              </a:rPr>
              <a:t>“Trauma-Focused Cognitive-Behavioral Therapy (TF-CBT) is an evidence-based, conjoint child and parent/caregiver psychotherapy model for children and adolescents who are experiencing clinically significant emotional and behavioral difficulties related to traumatic life events they have experienced. TF-CBT is a relatively brief (typically 12-20 sessions), components-based treatment model that incorporates interventions and techniques based on cognitive, behavioral, family therapy, and humanistic principles.”</a:t>
            </a:r>
          </a:p>
          <a:p>
            <a:pPr marL="0" indent="0">
              <a:buNone/>
            </a:pPr>
            <a:endParaRPr lang="en-US"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5963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Goals of TF-CBT</a:t>
            </a:r>
            <a:endParaRPr lang="en-US" dirty="0"/>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10363826" cy="4518754"/>
          </a:xfrm>
        </p:spPr>
        <p:txBody>
          <a:bodyPr>
            <a:noAutofit/>
          </a:bodyPr>
          <a:lstStyle/>
          <a:p>
            <a:pPr marL="0" indent="0">
              <a:buNone/>
            </a:pPr>
            <a:r>
              <a:rPr lang="en-US" sz="2800" cap="none" dirty="0">
                <a:latin typeface="Times New Roman" panose="02020603050405020304" pitchFamily="18" charset="0"/>
                <a:cs typeface="Times New Roman" panose="02020603050405020304" pitchFamily="18" charset="0"/>
              </a:rPr>
              <a:t>“The goals of TF-CBT are to enable children and youth who have experienced serious traumatic events, and their supportive caregivers, 1) to learn effective skills to cope with trauma-related emotional and behavioral problems, 2) to face and resolve those problems in a safe and therapeutic way, and 3) to effectively integrate their trauma experiences and help them move on with their lives in a safe and positive manner……</a:t>
            </a:r>
          </a:p>
        </p:txBody>
      </p:sp>
    </p:spTree>
    <p:extLst>
      <p:ext uri="{BB962C8B-B14F-4D97-AF65-F5344CB8AC3E}">
        <p14:creationId xmlns:p14="http://schemas.microsoft.com/office/powerpoint/2010/main" val="2975495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Goals of TF-CBT</a:t>
            </a:r>
            <a:endParaRPr lang="en-US" dirty="0"/>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10363826" cy="4518754"/>
          </a:xfrm>
        </p:spPr>
        <p:txBody>
          <a:bodyPr>
            <a:noAutofit/>
          </a:bodyPr>
          <a:lstStyle/>
          <a:p>
            <a:pPr marL="0" indent="0">
              <a:buNone/>
            </a:pPr>
            <a:r>
              <a:rPr lang="en-US" sz="2800" cap="none" dirty="0">
                <a:latin typeface="Times New Roman" panose="02020603050405020304" pitchFamily="18" charset="0"/>
                <a:cs typeface="Times New Roman" panose="02020603050405020304" pitchFamily="18" charset="0"/>
              </a:rPr>
              <a:t>“….Specifically, TF-CBT is designed to reduce symptoms of Posttraumatic Stress Disorder (PTSD), trauma-related depression, anxiety, and behavior problems, and common trauma-related cognitive and emotional problems such as fear, shame, embarrassment, guilt, and self-blame. TF-CBT also improves caregiver support of the child, parenting skills, and parent-child communication.”</a:t>
            </a:r>
          </a:p>
        </p:txBody>
      </p:sp>
    </p:spTree>
    <p:extLst>
      <p:ext uri="{BB962C8B-B14F-4D97-AF65-F5344CB8AC3E}">
        <p14:creationId xmlns:p14="http://schemas.microsoft.com/office/powerpoint/2010/main" val="3297211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Basic TF-CBT Rationale</a:t>
            </a:r>
            <a:endParaRPr lang="en-US" cap="none" dirty="0"/>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299"/>
            <a:ext cx="10281685" cy="4781993"/>
          </a:xfrm>
        </p:spPr>
        <p:txBody>
          <a:bodyPr>
            <a:noAutofit/>
          </a:bodyPr>
          <a:lstStyle/>
          <a:p>
            <a:pPr marL="0" indent="0">
              <a:buNone/>
            </a:pPr>
            <a:r>
              <a:rPr lang="en-US" sz="2800" cap="none" dirty="0">
                <a:latin typeface="Times New Roman" panose="02020603050405020304" pitchFamily="18" charset="0"/>
                <a:cs typeface="Times New Roman" panose="02020603050405020304" pitchFamily="18" charset="0"/>
              </a:rPr>
              <a:t>When kids are exposed to traumatic experiences and then develop difficulties (like fear, anxiety, avoidance), it’s important to face what those difficulties are.  </a:t>
            </a:r>
          </a:p>
          <a:p>
            <a:pPr marL="0" indent="0">
              <a:buNone/>
            </a:pPr>
            <a:r>
              <a:rPr lang="en-US" sz="2800" cap="none" dirty="0">
                <a:latin typeface="Times New Roman" panose="02020603050405020304" pitchFamily="18" charset="0"/>
                <a:cs typeface="Times New Roman" panose="02020603050405020304" pitchFamily="18" charset="0"/>
              </a:rPr>
              <a:t>Through that process, they can develop skills to cope.</a:t>
            </a:r>
          </a:p>
          <a:p>
            <a:pPr marL="0" indent="0">
              <a:buNone/>
            </a:pPr>
            <a:r>
              <a:rPr lang="en-US" sz="2800" cap="none" dirty="0">
                <a:latin typeface="Times New Roman" panose="02020603050405020304" pitchFamily="18" charset="0"/>
                <a:cs typeface="Times New Roman" panose="02020603050405020304" pitchFamily="18" charset="0"/>
              </a:rPr>
              <a:t>They learn to recognize the how their trauma is connect to how they are coping/reacting/behaving.  </a:t>
            </a:r>
          </a:p>
          <a:p>
            <a:pPr marL="0" indent="0">
              <a:buNone/>
            </a:pPr>
            <a:r>
              <a:rPr lang="en-US" sz="2800" cap="none" dirty="0">
                <a:latin typeface="Times New Roman" panose="02020603050405020304" pitchFamily="18" charset="0"/>
                <a:cs typeface="Times New Roman" panose="02020603050405020304" pitchFamily="18" charset="0"/>
              </a:rPr>
              <a:t>Gradually build connection between traumatic experiences and need to cope and how to cope with one’s physiological and psychological responses to it. Essentially, it’s gradual exposure. </a:t>
            </a:r>
          </a:p>
          <a:p>
            <a:pPr marL="0" indent="0">
              <a:buNone/>
            </a:pPr>
            <a:r>
              <a:rPr lang="en-US" sz="2800" cap="none" dirty="0">
                <a:latin typeface="Times New Roman" panose="02020603050405020304" pitchFamily="18" charset="0"/>
                <a:cs typeface="Times New Roman" panose="02020603050405020304" pitchFamily="18" charset="0"/>
              </a:rPr>
              <a:t>(This is similar for traumatized adults, too!)</a:t>
            </a:r>
          </a:p>
          <a:p>
            <a:pPr marL="0" indent="0">
              <a:buNone/>
            </a:pPr>
            <a:endParaRPr lang="en-US" sz="2800" cap="none" dirty="0">
              <a:latin typeface="Times New Roman" panose="02020603050405020304" pitchFamily="18" charset="0"/>
              <a:cs typeface="Times New Roman" panose="02020603050405020304" pitchFamily="18" charset="0"/>
            </a:endParaRPr>
          </a:p>
          <a:p>
            <a:pPr marL="0" indent="0">
              <a:buNone/>
            </a:pPr>
            <a:endParaRPr lang="en-US"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874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Elissa’s Take on TF-CBT Mechanics</a:t>
            </a:r>
            <a:endParaRPr lang="en-US" dirty="0"/>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10363826" cy="4994644"/>
          </a:xfrm>
        </p:spPr>
        <p:txBody>
          <a:bodyPr>
            <a:noAutofit/>
          </a:bodyPr>
          <a:lstStyle/>
          <a:p>
            <a:pPr marL="0" indent="0">
              <a:buNone/>
            </a:pPr>
            <a:endParaRPr lang="en-US" sz="2800" cap="none" dirty="0">
              <a:latin typeface="Times New Roman" panose="02020603050405020304" pitchFamily="18" charset="0"/>
              <a:cs typeface="Times New Roman" panose="02020603050405020304" pitchFamily="18" charset="0"/>
            </a:endParaRPr>
          </a:p>
          <a:p>
            <a:pPr marL="0" indent="0">
              <a:buNone/>
            </a:pPr>
            <a:r>
              <a:rPr lang="en-US" sz="2800" cap="none" dirty="0">
                <a:latin typeface="Times New Roman" panose="02020603050405020304" pitchFamily="18" charset="0"/>
                <a:cs typeface="Times New Roman" panose="02020603050405020304" pitchFamily="18" charset="0"/>
              </a:rPr>
              <a:t>“We work with the child to develop a trauma narrative. We have the child talk directly about the experiences, so facing the experiences vs avoiding them, which many kids have been doing for a very long time.  Then integrating what you’ve done in terms of facing the problem and those skills to move forward in your life. You move forward. It’s a relatively brief time from about 12-25 sessions. You develop the resiliency and courage to move on with your life. You don’t get stuck in the past. You move forward.”</a:t>
            </a:r>
          </a:p>
          <a:p>
            <a:pPr marL="0" indent="0">
              <a:buNone/>
            </a:pPr>
            <a:endParaRPr lang="en-US" sz="2800" cap="none" dirty="0">
              <a:latin typeface="Times New Roman" panose="02020603050405020304" pitchFamily="18" charset="0"/>
              <a:cs typeface="Times New Roman" panose="02020603050405020304" pitchFamily="18" charset="0"/>
            </a:endParaRPr>
          </a:p>
          <a:p>
            <a:pPr marL="0" indent="0">
              <a:buNone/>
            </a:pPr>
            <a:endParaRPr lang="en-US"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205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How? Overview of TF-CBT Mechanics</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10363826" cy="4518754"/>
          </a:xfrm>
        </p:spPr>
        <p:txBody>
          <a:bodyPr>
            <a:noAutofit/>
          </a:bodyPr>
          <a:lstStyle/>
          <a:p>
            <a:pPr marL="0" indent="0">
              <a:buNone/>
            </a:pPr>
            <a:r>
              <a:rPr lang="en-US" sz="2800" cap="none" dirty="0">
                <a:latin typeface="Times New Roman" panose="02020603050405020304" pitchFamily="18" charset="0"/>
                <a:cs typeface="Times New Roman" panose="02020603050405020304" pitchFamily="18" charset="0"/>
              </a:rPr>
              <a:t>Structured, has specific components</a:t>
            </a:r>
          </a:p>
          <a:p>
            <a:pPr marL="0" indent="0">
              <a:buNone/>
            </a:pPr>
            <a:r>
              <a:rPr lang="en-US" sz="2800" cap="none" dirty="0">
                <a:latin typeface="Times New Roman" panose="02020603050405020304" pitchFamily="18" charset="0"/>
                <a:cs typeface="Times New Roman" panose="02020603050405020304" pitchFamily="18" charset="0"/>
              </a:rPr>
              <a:t>Phase-based</a:t>
            </a:r>
          </a:p>
          <a:p>
            <a:pPr marL="0" indent="0">
              <a:buNone/>
            </a:pPr>
            <a:r>
              <a:rPr lang="en-US" sz="2800" cap="none" dirty="0">
                <a:latin typeface="Times New Roman" panose="02020603050405020304" pitchFamily="18" charset="0"/>
                <a:cs typeface="Times New Roman" panose="02020603050405020304" pitchFamily="18" charset="0"/>
              </a:rPr>
              <a:t>Therapist led</a:t>
            </a:r>
          </a:p>
          <a:p>
            <a:pPr marL="0" indent="0">
              <a:buNone/>
            </a:pPr>
            <a:r>
              <a:rPr lang="en-US" sz="2800" cap="none" dirty="0">
                <a:latin typeface="Times New Roman" panose="02020603050405020304" pitchFamily="18" charset="0"/>
                <a:cs typeface="Times New Roman" panose="02020603050405020304" pitchFamily="18" charset="0"/>
              </a:rPr>
              <a:t>Relatively short-term (usually 12-20 sessions, up to 25)</a:t>
            </a:r>
          </a:p>
          <a:p>
            <a:pPr marL="0" indent="0">
              <a:buNone/>
            </a:pPr>
            <a:r>
              <a:rPr lang="en-US" sz="2800" cap="none" dirty="0">
                <a:latin typeface="Times New Roman" panose="02020603050405020304" pitchFamily="18" charset="0"/>
                <a:cs typeface="Times New Roman" panose="02020603050405020304" pitchFamily="18" charset="0"/>
              </a:rPr>
              <a:t>Trauma-focused</a:t>
            </a:r>
          </a:p>
          <a:p>
            <a:pPr marL="0" indent="0">
              <a:buNone/>
            </a:pPr>
            <a:r>
              <a:rPr lang="en-US" sz="2800" cap="none" dirty="0">
                <a:latin typeface="Times New Roman" panose="02020603050405020304" pitchFamily="18" charset="0"/>
                <a:cs typeface="Times New Roman" panose="02020603050405020304" pitchFamily="18" charset="0"/>
              </a:rPr>
              <a:t>Sees children and parents, but typically separately with some sessions together.</a:t>
            </a:r>
          </a:p>
          <a:p>
            <a:pPr marL="0" indent="0">
              <a:buNone/>
            </a:pPr>
            <a:endParaRPr lang="en-US" sz="2800" cap="none" dirty="0">
              <a:latin typeface="Times New Roman" panose="02020603050405020304" pitchFamily="18" charset="0"/>
              <a:cs typeface="Times New Roman" panose="02020603050405020304" pitchFamily="18" charset="0"/>
            </a:endParaRPr>
          </a:p>
          <a:p>
            <a:pPr marL="0" indent="0">
              <a:buNone/>
            </a:pPr>
            <a:endParaRPr lang="en-US" sz="2800" cap="none" dirty="0">
              <a:latin typeface="Times New Roman" panose="02020603050405020304" pitchFamily="18" charset="0"/>
              <a:cs typeface="Times New Roman" panose="02020603050405020304" pitchFamily="18" charset="0"/>
            </a:endParaRPr>
          </a:p>
          <a:p>
            <a:pPr marL="0" indent="0">
              <a:buNone/>
            </a:pPr>
            <a:endParaRPr lang="en-US"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919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Theoretical Orientation</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299"/>
            <a:ext cx="10363826" cy="4867053"/>
          </a:xfrm>
        </p:spPr>
        <p:txBody>
          <a:bodyPr>
            <a:noAutofit/>
          </a:bodyPr>
          <a:lstStyle/>
          <a:p>
            <a:pPr marL="0" indent="0">
              <a:buNone/>
            </a:pPr>
            <a:r>
              <a:rPr lang="en-US" sz="2800" cap="none" dirty="0">
                <a:latin typeface="Times New Roman" panose="02020603050405020304" pitchFamily="18" charset="0"/>
                <a:cs typeface="Times New Roman" panose="02020603050405020304" pitchFamily="18" charset="0"/>
              </a:rPr>
              <a:t>TF-CBT is a hybrid treatment model that integrates:</a:t>
            </a:r>
          </a:p>
          <a:p>
            <a:pPr marL="457200" lvl="1" indent="0">
              <a:buNone/>
            </a:pPr>
            <a:r>
              <a:rPr lang="en-US" sz="2600" cap="none" dirty="0">
                <a:latin typeface="Times New Roman" panose="02020603050405020304" pitchFamily="18" charset="0"/>
                <a:cs typeface="Times New Roman" panose="02020603050405020304" pitchFamily="18" charset="0"/>
              </a:rPr>
              <a:t>▪ </a:t>
            </a:r>
            <a:r>
              <a:rPr lang="en-US" sz="2800" cap="none" dirty="0">
                <a:latin typeface="Times New Roman" panose="02020603050405020304" pitchFamily="18" charset="0"/>
                <a:cs typeface="Times New Roman" panose="02020603050405020304" pitchFamily="18" charset="0"/>
              </a:rPr>
              <a:t>Trauma sensitive interventions</a:t>
            </a:r>
          </a:p>
          <a:p>
            <a:pPr marL="457200" lvl="1" indent="0">
              <a:buNone/>
            </a:pPr>
            <a:r>
              <a:rPr lang="en-US" sz="2800" cap="none" dirty="0">
                <a:latin typeface="Times New Roman" panose="02020603050405020304" pitchFamily="18" charset="0"/>
                <a:cs typeface="Times New Roman" panose="02020603050405020304" pitchFamily="18" charset="0"/>
              </a:rPr>
              <a:t>▪ Cognitive-behavioral principles</a:t>
            </a:r>
          </a:p>
          <a:p>
            <a:pPr marL="457200" lvl="1" indent="0">
              <a:buNone/>
            </a:pPr>
            <a:r>
              <a:rPr lang="en-US" sz="2800" cap="none" dirty="0">
                <a:latin typeface="Times New Roman" panose="02020603050405020304" pitchFamily="18" charset="0"/>
                <a:cs typeface="Times New Roman" panose="02020603050405020304" pitchFamily="18" charset="0"/>
              </a:rPr>
              <a:t>▪ Attachment theory</a:t>
            </a:r>
          </a:p>
          <a:p>
            <a:pPr marL="457200" lvl="1" indent="0">
              <a:buNone/>
            </a:pPr>
            <a:r>
              <a:rPr lang="en-US" sz="2800" cap="none" dirty="0">
                <a:latin typeface="Times New Roman" panose="02020603050405020304" pitchFamily="18" charset="0"/>
                <a:cs typeface="Times New Roman" panose="02020603050405020304" pitchFamily="18" charset="0"/>
              </a:rPr>
              <a:t>▪ Developmental neurobiology</a:t>
            </a:r>
          </a:p>
          <a:p>
            <a:pPr marL="457200" lvl="1" indent="0">
              <a:buNone/>
            </a:pPr>
            <a:r>
              <a:rPr lang="en-US" sz="2800" cap="none" dirty="0">
                <a:latin typeface="Times New Roman" panose="02020603050405020304" pitchFamily="18" charset="0"/>
                <a:cs typeface="Times New Roman" panose="02020603050405020304" pitchFamily="18" charset="0"/>
              </a:rPr>
              <a:t>▪ Family therapy</a:t>
            </a:r>
          </a:p>
          <a:p>
            <a:pPr marL="457200" lvl="1" indent="0">
              <a:buNone/>
            </a:pPr>
            <a:r>
              <a:rPr lang="en-US" sz="2800" cap="none" dirty="0">
                <a:latin typeface="Times New Roman" panose="02020603050405020304" pitchFamily="18" charset="0"/>
                <a:cs typeface="Times New Roman" panose="02020603050405020304" pitchFamily="18" charset="0"/>
              </a:rPr>
              <a:t>▪ Empowerment therapy</a:t>
            </a:r>
          </a:p>
          <a:p>
            <a:pPr marL="457200" lvl="1" indent="0">
              <a:buNone/>
            </a:pPr>
            <a:r>
              <a:rPr lang="en-US" sz="2800" cap="none" dirty="0">
                <a:latin typeface="Times New Roman" panose="02020603050405020304" pitchFamily="18" charset="0"/>
                <a:cs typeface="Times New Roman" panose="02020603050405020304" pitchFamily="18" charset="0"/>
              </a:rPr>
              <a:t>▪ Humanistic therapy</a:t>
            </a:r>
          </a:p>
          <a:p>
            <a:pPr marL="0" indent="0">
              <a:buNone/>
            </a:pPr>
            <a:endParaRPr lang="en-US" sz="2800" cap="none" dirty="0">
              <a:latin typeface="Times New Roman" panose="02020603050405020304" pitchFamily="18" charset="0"/>
              <a:cs typeface="Times New Roman" panose="02020603050405020304" pitchFamily="18" charset="0"/>
            </a:endParaRPr>
          </a:p>
          <a:p>
            <a:pPr marL="0" indent="0">
              <a:buNone/>
            </a:pPr>
            <a:endParaRPr lang="en-US"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38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Who is TF-CBT for?</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299"/>
            <a:ext cx="10363826" cy="5239193"/>
          </a:xfrm>
        </p:spPr>
        <p:txBody>
          <a:bodyPr>
            <a:noAutofit/>
          </a:bodyPr>
          <a:lstStyle/>
          <a:p>
            <a:pPr marL="0" indent="0">
              <a:buNone/>
            </a:pPr>
            <a:r>
              <a:rPr lang="en-US" sz="2800" cap="none" dirty="0">
                <a:latin typeface="Times New Roman" panose="02020603050405020304" pitchFamily="18" charset="0"/>
                <a:cs typeface="Times New Roman" panose="02020603050405020304" pitchFamily="18" charset="0"/>
              </a:rPr>
              <a:t>• Age Range: Children and youth 3-18 years old. </a:t>
            </a:r>
          </a:p>
          <a:p>
            <a:pPr marL="0" indent="0">
              <a:buNone/>
            </a:pPr>
            <a:r>
              <a:rPr lang="en-US" sz="2800" cap="none" dirty="0">
                <a:latin typeface="Times New Roman" panose="02020603050405020304" pitchFamily="18" charset="0"/>
                <a:cs typeface="Times New Roman" panose="02020603050405020304" pitchFamily="18" charset="0"/>
              </a:rPr>
              <a:t>• Demographics: Studies show efficacy with all groups.</a:t>
            </a:r>
          </a:p>
          <a:p>
            <a:pPr marL="0" indent="0">
              <a:buNone/>
            </a:pPr>
            <a:r>
              <a:rPr lang="en-US" sz="2800" cap="none" dirty="0">
                <a:latin typeface="Times New Roman" panose="02020603050405020304" pitchFamily="18" charset="0"/>
                <a:cs typeface="Times New Roman" panose="02020603050405020304" pitchFamily="18" charset="0"/>
              </a:rPr>
              <a:t>• History of one or more potentially traumatic events.  Examples:</a:t>
            </a:r>
          </a:p>
          <a:p>
            <a:pPr lvl="1">
              <a:lnSpc>
                <a:spcPct val="100000"/>
              </a:lnSpc>
              <a:spcBef>
                <a:spcPts val="0"/>
              </a:spcBef>
            </a:pPr>
            <a:r>
              <a:rPr lang="en-US" sz="2000" cap="none" dirty="0">
                <a:latin typeface="Times New Roman" panose="02020603050405020304" pitchFamily="18" charset="0"/>
                <a:cs typeface="Times New Roman" panose="02020603050405020304" pitchFamily="18" charset="0"/>
              </a:rPr>
              <a:t>experiencing or witnessing interpersonal violence, such as sexual abuse/assault, physical abuse/assault, intimate partner violence, bullying, shootings, or other forms of violence in the home, school, or community,</a:t>
            </a:r>
          </a:p>
          <a:p>
            <a:pPr lvl="1">
              <a:lnSpc>
                <a:spcPct val="100000"/>
              </a:lnSpc>
              <a:spcBef>
                <a:spcPts val="0"/>
              </a:spcBef>
            </a:pPr>
            <a:r>
              <a:rPr lang="en-US" sz="2000" cap="none" dirty="0">
                <a:latin typeface="Times New Roman" panose="02020603050405020304" pitchFamily="18" charset="0"/>
                <a:cs typeface="Times New Roman" panose="02020603050405020304" pitchFamily="18" charset="0"/>
              </a:rPr>
              <a:t>unexpected, traumatic death of a loved one,</a:t>
            </a:r>
          </a:p>
          <a:p>
            <a:pPr lvl="1">
              <a:lnSpc>
                <a:spcPct val="100000"/>
              </a:lnSpc>
              <a:spcBef>
                <a:spcPts val="0"/>
              </a:spcBef>
            </a:pPr>
            <a:r>
              <a:rPr lang="en-US" sz="2000" cap="none" dirty="0">
                <a:latin typeface="Times New Roman" panose="02020603050405020304" pitchFamily="18" charset="0"/>
                <a:cs typeface="Times New Roman" panose="02020603050405020304" pitchFamily="18" charset="0"/>
              </a:rPr>
              <a:t>motor vehicle accident,</a:t>
            </a:r>
          </a:p>
          <a:p>
            <a:pPr lvl="1">
              <a:lnSpc>
                <a:spcPct val="100000"/>
              </a:lnSpc>
              <a:spcBef>
                <a:spcPts val="0"/>
              </a:spcBef>
            </a:pPr>
            <a:r>
              <a:rPr lang="en-US" sz="2000" cap="none" dirty="0">
                <a:latin typeface="Times New Roman" panose="02020603050405020304" pitchFamily="18" charset="0"/>
                <a:cs typeface="Times New Roman" panose="02020603050405020304" pitchFamily="18" charset="0"/>
              </a:rPr>
              <a:t>experiencing a natural or man-made disaster such as a tornado, flood, earthquake, or hurricane, chemical spill, train or airplane crash,</a:t>
            </a:r>
          </a:p>
          <a:p>
            <a:pPr lvl="1">
              <a:lnSpc>
                <a:spcPct val="100000"/>
              </a:lnSpc>
              <a:spcBef>
                <a:spcPts val="0"/>
              </a:spcBef>
            </a:pPr>
            <a:r>
              <a:rPr lang="en-US" sz="2000" cap="none" dirty="0">
                <a:latin typeface="Times New Roman" panose="02020603050405020304" pitchFamily="18" charset="0"/>
                <a:cs typeface="Times New Roman" panose="02020603050405020304" pitchFamily="18" charset="0"/>
              </a:rPr>
              <a:t>dog or other animal attack,</a:t>
            </a:r>
          </a:p>
          <a:p>
            <a:pPr lvl="1">
              <a:lnSpc>
                <a:spcPct val="100000"/>
              </a:lnSpc>
              <a:spcBef>
                <a:spcPts val="0"/>
              </a:spcBef>
            </a:pPr>
            <a:r>
              <a:rPr lang="en-US" sz="2000" cap="none" dirty="0">
                <a:latin typeface="Times New Roman" panose="02020603050405020304" pitchFamily="18" charset="0"/>
                <a:cs typeface="Times New Roman" panose="02020603050405020304" pitchFamily="18" charset="0"/>
              </a:rPr>
              <a:t>exposure to war, combat violence, or torture.</a:t>
            </a:r>
          </a:p>
          <a:p>
            <a:pPr marL="0" indent="0">
              <a:buNone/>
            </a:pPr>
            <a:endParaRPr lang="en-US"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2859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Continued:  Who is TF-CBT for?</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10363826" cy="4518754"/>
          </a:xfrm>
        </p:spPr>
        <p:txBody>
          <a:bodyPr>
            <a:noAutofit/>
          </a:bodyPr>
          <a:lstStyle/>
          <a:p>
            <a:pPr marL="0" indent="0">
              <a:buNone/>
            </a:pPr>
            <a:r>
              <a:rPr lang="en-US" sz="2800" cap="none" dirty="0">
                <a:latin typeface="Times New Roman" panose="02020603050405020304" pitchFamily="18" charset="0"/>
                <a:cs typeface="Times New Roman" panose="02020603050405020304" pitchFamily="18" charset="0"/>
              </a:rPr>
              <a:t>•  Child having significant PTSD Symptoms, even if not meeting full DSM diagnostic criteria. Children consistently experiencing 4 or more PTSD symptoms have been shown in research to benefit.</a:t>
            </a:r>
          </a:p>
          <a:p>
            <a:pPr marL="0" indent="0">
              <a:buNone/>
            </a:pPr>
            <a:r>
              <a:rPr lang="en-US" sz="2800" cap="none" dirty="0">
                <a:latin typeface="Times New Roman" panose="02020603050405020304" pitchFamily="18" charset="0"/>
                <a:cs typeface="Times New Roman" panose="02020603050405020304" pitchFamily="18" charset="0"/>
              </a:rPr>
              <a:t>•  Child having other trauma-related problems, e.g., depression, anxiety, fear, shame, self-blame, behavior problems, sexual behavior problems, or traumatic grief.</a:t>
            </a:r>
          </a:p>
          <a:p>
            <a:pPr marL="0" indent="0">
              <a:buNone/>
            </a:pPr>
            <a:endParaRPr lang="en-US" sz="2800" cap="none" dirty="0">
              <a:latin typeface="Times New Roman" panose="02020603050405020304" pitchFamily="18" charset="0"/>
              <a:cs typeface="Times New Roman" panose="02020603050405020304" pitchFamily="18" charset="0"/>
            </a:endParaRPr>
          </a:p>
          <a:p>
            <a:pPr marL="0" indent="0">
              <a:buNone/>
            </a:pPr>
            <a:endParaRPr lang="en-US"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9861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Who is TF-CBT </a:t>
            </a:r>
            <a:r>
              <a:rPr lang="en-US" u="sng" cap="none" dirty="0">
                <a:latin typeface="Times New Roman" panose="02020603050405020304" pitchFamily="18" charset="0"/>
                <a:cs typeface="Times New Roman" panose="02020603050405020304" pitchFamily="18" charset="0"/>
              </a:rPr>
              <a:t>NOT</a:t>
            </a:r>
            <a:r>
              <a:rPr lang="en-US" cap="none" dirty="0">
                <a:latin typeface="Times New Roman" panose="02020603050405020304" pitchFamily="18" charset="0"/>
                <a:cs typeface="Times New Roman" panose="02020603050405020304" pitchFamily="18" charset="0"/>
              </a:rPr>
              <a:t> for?</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10363826" cy="5026542"/>
          </a:xfrm>
        </p:spPr>
        <p:txBody>
          <a:bodyPr>
            <a:noAutofit/>
          </a:bodyPr>
          <a:lstStyle/>
          <a:p>
            <a:pPr marL="0" indent="0">
              <a:buNone/>
            </a:pPr>
            <a:r>
              <a:rPr lang="en-US" sz="2800" cap="none" dirty="0">
                <a:latin typeface="Times New Roman" panose="02020603050405020304" pitchFamily="18" charset="0"/>
                <a:cs typeface="Times New Roman" panose="02020603050405020304" pitchFamily="18" charset="0"/>
              </a:rPr>
              <a:t>1) Those with </a:t>
            </a:r>
            <a:r>
              <a:rPr lang="en-US" sz="2800" u="sng" cap="none" dirty="0">
                <a:latin typeface="Times New Roman" panose="02020603050405020304" pitchFamily="18" charset="0"/>
                <a:cs typeface="Times New Roman" panose="02020603050405020304" pitchFamily="18" charset="0"/>
              </a:rPr>
              <a:t>no</a:t>
            </a:r>
            <a:r>
              <a:rPr lang="en-US" sz="2800" cap="none" dirty="0">
                <a:latin typeface="Times New Roman" panose="02020603050405020304" pitchFamily="18" charset="0"/>
                <a:cs typeface="Times New Roman" panose="02020603050405020304" pitchFamily="18" charset="0"/>
              </a:rPr>
              <a:t> history of traumatic events. If a child does not have a known history of traumatic events, then TF-CBT would not be used.</a:t>
            </a:r>
          </a:p>
          <a:p>
            <a:pPr marL="0" indent="0">
              <a:buNone/>
            </a:pPr>
            <a:r>
              <a:rPr lang="en-US" sz="2800" cap="none" dirty="0">
                <a:latin typeface="Times New Roman" panose="02020603050405020304" pitchFamily="18" charset="0"/>
                <a:cs typeface="Times New Roman" panose="02020603050405020304" pitchFamily="18" charset="0"/>
              </a:rPr>
              <a:t>2) Those with </a:t>
            </a:r>
            <a:r>
              <a:rPr lang="en-US" sz="2800" u="sng" cap="none" dirty="0">
                <a:latin typeface="Times New Roman" panose="02020603050405020304" pitchFamily="18" charset="0"/>
                <a:cs typeface="Times New Roman" panose="02020603050405020304" pitchFamily="18" charset="0"/>
              </a:rPr>
              <a:t>no</a:t>
            </a:r>
            <a:r>
              <a:rPr lang="en-US" sz="2800" cap="none" dirty="0">
                <a:latin typeface="Times New Roman" panose="02020603050405020304" pitchFamily="18" charset="0"/>
                <a:cs typeface="Times New Roman" panose="02020603050405020304" pitchFamily="18" charset="0"/>
              </a:rPr>
              <a:t> trauma-related problems. </a:t>
            </a:r>
          </a:p>
          <a:p>
            <a:pPr lvl="1"/>
            <a:r>
              <a:rPr lang="en-US" sz="2600" cap="none" dirty="0">
                <a:latin typeface="Times New Roman" panose="02020603050405020304" pitchFamily="18" charset="0"/>
                <a:cs typeface="Times New Roman" panose="02020603050405020304" pitchFamily="18" charset="0"/>
              </a:rPr>
              <a:t>Some children are highly resilient, have effective coping skills, and have strong familial and social support systems to help them manage potentially traumatic experiences effectively. </a:t>
            </a:r>
          </a:p>
          <a:p>
            <a:pPr lvl="1"/>
            <a:r>
              <a:rPr lang="en-US" sz="2600" cap="none" dirty="0">
                <a:latin typeface="Times New Roman" panose="02020603050405020304" pitchFamily="18" charset="0"/>
                <a:cs typeface="Times New Roman" panose="02020603050405020304" pitchFamily="18" charset="0"/>
              </a:rPr>
              <a:t>They may not have significant mental health symptoms related to those experiences. TF-CBT is not indicated if the traumatic events did not cause clinically significant problems for the child.</a:t>
            </a:r>
          </a:p>
        </p:txBody>
      </p:sp>
    </p:spTree>
    <p:extLst>
      <p:ext uri="{BB962C8B-B14F-4D97-AF65-F5344CB8AC3E}">
        <p14:creationId xmlns:p14="http://schemas.microsoft.com/office/powerpoint/2010/main" val="146388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618517"/>
            <a:ext cx="10364451" cy="626083"/>
          </a:xfrm>
        </p:spPr>
        <p:txBody>
          <a:bodyPr/>
          <a:lstStyle/>
          <a:p>
            <a:r>
              <a:rPr lang="en-US" dirty="0">
                <a:latin typeface="Times New Roman" panose="02020603050405020304" pitchFamily="18" charset="0"/>
                <a:cs typeface="Times New Roman" panose="02020603050405020304" pitchFamily="18" charset="0"/>
              </a:rPr>
              <a:t>Origins of TF-CBT</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4294967295"/>
          </p:nvPr>
        </p:nvSpPr>
        <p:spPr>
          <a:xfrm>
            <a:off x="450850" y="1244600"/>
            <a:ext cx="11569700" cy="5248882"/>
          </a:xfrm>
        </p:spPr>
        <p:txBody>
          <a:bodyPr>
            <a:noAutofit/>
          </a:bodyPr>
          <a:lstStyle/>
          <a:p>
            <a:pPr marL="457200" lvl="1" indent="0">
              <a:buNone/>
            </a:pPr>
            <a:r>
              <a:rPr lang="en-US" sz="3200" u="sng" cap="none" dirty="0">
                <a:latin typeface="Times New Roman" panose="02020603050405020304" pitchFamily="18" charset="0"/>
                <a:cs typeface="Times New Roman" panose="02020603050405020304" pitchFamily="18" charset="0"/>
              </a:rPr>
              <a:t>Treatment Developers</a:t>
            </a:r>
            <a:r>
              <a:rPr lang="en-US" sz="3200" cap="none" dirty="0">
                <a:latin typeface="Times New Roman" panose="02020603050405020304" pitchFamily="18" charset="0"/>
                <a:cs typeface="Times New Roman" panose="02020603050405020304" pitchFamily="18" charset="0"/>
              </a:rPr>
              <a:t>:</a:t>
            </a:r>
          </a:p>
          <a:p>
            <a:pPr marL="457200" lvl="1" indent="0">
              <a:buNone/>
            </a:pPr>
            <a:r>
              <a:rPr lang="en-US" sz="3200" cap="none" dirty="0">
                <a:latin typeface="Times New Roman" panose="02020603050405020304" pitchFamily="18" charset="0"/>
                <a:cs typeface="Times New Roman" panose="02020603050405020304" pitchFamily="18" charset="0"/>
              </a:rPr>
              <a:t>•</a:t>
            </a:r>
            <a:r>
              <a:rPr lang="en-US" sz="3200" b="1" cap="none" dirty="0">
                <a:latin typeface="Times New Roman" panose="02020603050405020304" pitchFamily="18" charset="0"/>
                <a:cs typeface="Times New Roman" panose="02020603050405020304" pitchFamily="18" charset="0"/>
              </a:rPr>
              <a:t>Judith Cohen</a:t>
            </a:r>
            <a:r>
              <a:rPr lang="en-US" sz="3200" cap="none" dirty="0">
                <a:latin typeface="Times New Roman" panose="02020603050405020304" pitchFamily="18" charset="0"/>
                <a:cs typeface="Times New Roman" panose="02020603050405020304" pitchFamily="18" charset="0"/>
              </a:rPr>
              <a:t>, M.D. &amp; </a:t>
            </a:r>
            <a:r>
              <a:rPr lang="en-US" sz="3200" b="1" cap="none" dirty="0">
                <a:latin typeface="Times New Roman" panose="02020603050405020304" pitchFamily="18" charset="0"/>
                <a:cs typeface="Times New Roman" panose="02020603050405020304" pitchFamily="18" charset="0"/>
              </a:rPr>
              <a:t>Anthony </a:t>
            </a:r>
            <a:r>
              <a:rPr lang="en-US" sz="3200" b="1" cap="none" dirty="0" err="1">
                <a:latin typeface="Times New Roman" panose="02020603050405020304" pitchFamily="18" charset="0"/>
                <a:cs typeface="Times New Roman" panose="02020603050405020304" pitchFamily="18" charset="0"/>
              </a:rPr>
              <a:t>Mannarino</a:t>
            </a:r>
            <a:r>
              <a:rPr lang="en-US" sz="3200" cap="none" dirty="0">
                <a:latin typeface="Times New Roman" panose="02020603050405020304" pitchFamily="18" charset="0"/>
                <a:cs typeface="Times New Roman" panose="02020603050405020304" pitchFamily="18" charset="0"/>
              </a:rPr>
              <a:t>, Ph.D.,</a:t>
            </a:r>
          </a:p>
          <a:p>
            <a:pPr marL="457200" lvl="1" indent="0">
              <a:buNone/>
            </a:pPr>
            <a:r>
              <a:rPr lang="en-US" sz="3200" cap="none" dirty="0">
                <a:latin typeface="Times New Roman" panose="02020603050405020304" pitchFamily="18" charset="0"/>
                <a:cs typeface="Times New Roman" panose="02020603050405020304" pitchFamily="18" charset="0"/>
              </a:rPr>
              <a:t>Center for Traumatic Stress in Children &amp; Adolescents</a:t>
            </a:r>
          </a:p>
          <a:p>
            <a:pPr marL="457200" lvl="1" indent="0">
              <a:buNone/>
            </a:pPr>
            <a:r>
              <a:rPr lang="en-US" sz="3200" cap="none" dirty="0">
                <a:latin typeface="Times New Roman" panose="02020603050405020304" pitchFamily="18" charset="0"/>
                <a:cs typeface="Times New Roman" panose="02020603050405020304" pitchFamily="18" charset="0"/>
              </a:rPr>
              <a:t>Allegheny General Hospital</a:t>
            </a:r>
          </a:p>
          <a:p>
            <a:pPr marL="457200" lvl="1" indent="0">
              <a:buNone/>
            </a:pPr>
            <a:r>
              <a:rPr lang="en-US" sz="3200" cap="none" dirty="0">
                <a:latin typeface="Times New Roman" panose="02020603050405020304" pitchFamily="18" charset="0"/>
                <a:cs typeface="Times New Roman" panose="02020603050405020304" pitchFamily="18" charset="0"/>
              </a:rPr>
              <a:t>•</a:t>
            </a:r>
            <a:r>
              <a:rPr lang="en-US" sz="3200" b="1" cap="none" dirty="0">
                <a:latin typeface="Times New Roman" panose="02020603050405020304" pitchFamily="18" charset="0"/>
                <a:cs typeface="Times New Roman" panose="02020603050405020304" pitchFamily="18" charset="0"/>
              </a:rPr>
              <a:t>Esther </a:t>
            </a:r>
            <a:r>
              <a:rPr lang="en-US" sz="3200" b="1" cap="none" dirty="0" err="1">
                <a:latin typeface="Times New Roman" panose="02020603050405020304" pitchFamily="18" charset="0"/>
                <a:cs typeface="Times New Roman" panose="02020603050405020304" pitchFamily="18" charset="0"/>
              </a:rPr>
              <a:t>Deblinger</a:t>
            </a:r>
            <a:r>
              <a:rPr lang="en-US" sz="3200" cap="none" dirty="0">
                <a:latin typeface="Times New Roman" panose="02020603050405020304" pitchFamily="18" charset="0"/>
                <a:cs typeface="Times New Roman" panose="02020603050405020304" pitchFamily="18" charset="0"/>
              </a:rPr>
              <a:t>, Ph.D., Rowen University</a:t>
            </a:r>
          </a:p>
          <a:p>
            <a:pPr marL="457200" lvl="1" indent="0">
              <a:buNone/>
            </a:pPr>
            <a:r>
              <a:rPr lang="en-US" sz="3200" cap="none" dirty="0">
                <a:latin typeface="Times New Roman" panose="02020603050405020304" pitchFamily="18" charset="0"/>
                <a:cs typeface="Times New Roman" panose="02020603050405020304" pitchFamily="18" charset="0"/>
              </a:rPr>
              <a:t>Medicine, CARES Institute</a:t>
            </a:r>
          </a:p>
          <a:p>
            <a:pPr marL="457200" lvl="1" indent="0">
              <a:buNone/>
            </a:pPr>
            <a:endParaRPr lang="en-US" sz="3200" cap="none" dirty="0">
              <a:latin typeface="Times New Roman" panose="02020603050405020304" pitchFamily="18" charset="0"/>
              <a:cs typeface="Times New Roman" panose="02020603050405020304" pitchFamily="18" charset="0"/>
            </a:endParaRPr>
          </a:p>
          <a:p>
            <a:pPr marL="457200" lvl="1" indent="0">
              <a:buNone/>
            </a:pPr>
            <a:r>
              <a:rPr lang="en-US" sz="3200" cap="none" dirty="0">
                <a:latin typeface="Times New Roman" panose="02020603050405020304" pitchFamily="18" charset="0"/>
                <a:cs typeface="Times New Roman" panose="02020603050405020304" pitchFamily="18" charset="0"/>
              </a:rPr>
              <a:t>(Cohen, </a:t>
            </a:r>
            <a:r>
              <a:rPr lang="en-US" sz="3200" cap="none" dirty="0" err="1">
                <a:latin typeface="Times New Roman" panose="02020603050405020304" pitchFamily="18" charset="0"/>
                <a:cs typeface="Times New Roman" panose="02020603050405020304" pitchFamily="18" charset="0"/>
              </a:rPr>
              <a:t>Mannarino</a:t>
            </a:r>
            <a:r>
              <a:rPr lang="en-US" sz="3200" cap="none" dirty="0">
                <a:latin typeface="Times New Roman" panose="02020603050405020304" pitchFamily="18" charset="0"/>
                <a:cs typeface="Times New Roman" panose="02020603050405020304" pitchFamily="18" charset="0"/>
              </a:rPr>
              <a:t>, &amp; </a:t>
            </a:r>
            <a:r>
              <a:rPr lang="en-US" sz="3200" cap="none" dirty="0" err="1">
                <a:latin typeface="Times New Roman" panose="02020603050405020304" pitchFamily="18" charset="0"/>
                <a:cs typeface="Times New Roman" panose="02020603050405020304" pitchFamily="18" charset="0"/>
              </a:rPr>
              <a:t>Deblinger</a:t>
            </a:r>
            <a:r>
              <a:rPr lang="en-US" sz="3200" cap="none" dirty="0">
                <a:latin typeface="Times New Roman" panose="02020603050405020304" pitchFamily="18" charset="0"/>
                <a:cs typeface="Times New Roman" panose="02020603050405020304" pitchFamily="18" charset="0"/>
              </a:rPr>
              <a:t>, 2006)</a:t>
            </a:r>
          </a:p>
        </p:txBody>
      </p:sp>
    </p:spTree>
    <p:extLst>
      <p:ext uri="{BB962C8B-B14F-4D97-AF65-F5344CB8AC3E}">
        <p14:creationId xmlns:p14="http://schemas.microsoft.com/office/powerpoint/2010/main" val="3015344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Continued:  Who is TF-CBT </a:t>
            </a:r>
            <a:r>
              <a:rPr lang="en-US" u="sng" cap="none" dirty="0">
                <a:latin typeface="Times New Roman" panose="02020603050405020304" pitchFamily="18" charset="0"/>
                <a:cs typeface="Times New Roman" panose="02020603050405020304" pitchFamily="18" charset="0"/>
              </a:rPr>
              <a:t>NOT</a:t>
            </a:r>
            <a:r>
              <a:rPr lang="en-US" cap="none" dirty="0">
                <a:latin typeface="Times New Roman" panose="02020603050405020304" pitchFamily="18" charset="0"/>
                <a:cs typeface="Times New Roman" panose="02020603050405020304" pitchFamily="18" charset="0"/>
              </a:rPr>
              <a:t> for?</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10363826" cy="4518754"/>
          </a:xfrm>
        </p:spPr>
        <p:txBody>
          <a:bodyPr>
            <a:noAutofit/>
          </a:bodyPr>
          <a:lstStyle/>
          <a:p>
            <a:pPr marL="0" indent="0">
              <a:buNone/>
            </a:pPr>
            <a:r>
              <a:rPr lang="en-US" sz="2800" cap="none" dirty="0">
                <a:latin typeface="Times New Roman" panose="02020603050405020304" pitchFamily="18" charset="0"/>
                <a:cs typeface="Times New Roman" panose="02020603050405020304" pitchFamily="18" charset="0"/>
              </a:rPr>
              <a:t>3) Those with severe cognitive challenges. </a:t>
            </a:r>
          </a:p>
          <a:p>
            <a:pPr lvl="1"/>
            <a:r>
              <a:rPr lang="en-US" sz="2600" cap="none" dirty="0">
                <a:latin typeface="Times New Roman" panose="02020603050405020304" pitchFamily="18" charset="0"/>
                <a:cs typeface="Times New Roman" panose="02020603050405020304" pitchFamily="18" charset="0"/>
              </a:rPr>
              <a:t>TF-CBT can be used with children and youth who have intellectual, cognitive, or other developmental problems if their level of functioning allows them to engage in and benefit from a cognitive therapy.</a:t>
            </a:r>
          </a:p>
          <a:p>
            <a:pPr lvl="1"/>
            <a:r>
              <a:rPr lang="en-US" sz="2600" cap="none" dirty="0">
                <a:latin typeface="Times New Roman" panose="02020603050405020304" pitchFamily="18" charset="0"/>
                <a:cs typeface="Times New Roman" panose="02020603050405020304" pitchFamily="18" charset="0"/>
              </a:rPr>
              <a:t> However, in cases of severe intellectual disability, neurocognitive disability, neurodevelopmental disorder, autism spectrum disorder, or other problems that make it impossible for someone to benefit from a cognitive therapy, TF-CBT is not indicated.</a:t>
            </a:r>
          </a:p>
          <a:p>
            <a:pPr marL="0" indent="0">
              <a:buNone/>
            </a:pPr>
            <a:endParaRPr lang="en-US" sz="2800" cap="none" dirty="0">
              <a:latin typeface="Times New Roman" panose="02020603050405020304" pitchFamily="18" charset="0"/>
              <a:cs typeface="Times New Roman" panose="02020603050405020304" pitchFamily="18" charset="0"/>
            </a:endParaRPr>
          </a:p>
          <a:p>
            <a:pPr marL="0" indent="0">
              <a:buNone/>
            </a:pPr>
            <a:endParaRPr lang="en-US"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052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Problems to manage prior to beginning TF-CBT</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10363826" cy="5334886"/>
          </a:xfrm>
        </p:spPr>
        <p:txBody>
          <a:bodyPr>
            <a:noAutofit/>
          </a:bodyPr>
          <a:lstStyle/>
          <a:p>
            <a:r>
              <a:rPr lang="en-US" sz="2800" cap="none" dirty="0">
                <a:latin typeface="Times New Roman" panose="02020603050405020304" pitchFamily="18" charset="0"/>
                <a:cs typeface="Times New Roman" panose="02020603050405020304" pitchFamily="18" charset="0"/>
              </a:rPr>
              <a:t>If situations don’t warrant it or they are exhibiting certain behaviors, they may not be ready to engage in trauma treatment.  Situations too distracting.  Need appropriate EBTs to bring them to acceptable levels first.  </a:t>
            </a:r>
          </a:p>
          <a:p>
            <a:r>
              <a:rPr lang="en-US" sz="2800" cap="none" dirty="0">
                <a:latin typeface="Times New Roman" panose="02020603050405020304" pitchFamily="18" charset="0"/>
                <a:cs typeface="Times New Roman" panose="02020603050405020304" pitchFamily="18" charset="0"/>
              </a:rPr>
              <a:t>Common examples:  </a:t>
            </a:r>
          </a:p>
          <a:p>
            <a:pPr marL="457200" lvl="1" indent="0">
              <a:lnSpc>
                <a:spcPct val="100000"/>
              </a:lnSpc>
              <a:spcBef>
                <a:spcPts val="0"/>
              </a:spcBef>
              <a:buNone/>
            </a:pPr>
            <a:r>
              <a:rPr lang="en-US" sz="2600" cap="none" dirty="0">
                <a:latin typeface="Times New Roman" panose="02020603050405020304" pitchFamily="18" charset="0"/>
                <a:cs typeface="Times New Roman" panose="02020603050405020304" pitchFamily="18" charset="0"/>
              </a:rPr>
              <a:t>•	</a:t>
            </a:r>
            <a:r>
              <a:rPr lang="en-US" sz="2200" cap="none" dirty="0">
                <a:latin typeface="Times New Roman" panose="02020603050405020304" pitchFamily="18" charset="0"/>
                <a:cs typeface="Times New Roman" panose="02020603050405020304" pitchFamily="18" charset="0"/>
              </a:rPr>
              <a:t>Imminent safety/seriously dangerous environment</a:t>
            </a:r>
          </a:p>
          <a:p>
            <a:pPr marL="457200" lvl="1" indent="0">
              <a:lnSpc>
                <a:spcPct val="100000"/>
              </a:lnSpc>
              <a:spcBef>
                <a:spcPts val="0"/>
              </a:spcBef>
              <a:buNone/>
            </a:pPr>
            <a:r>
              <a:rPr lang="en-US" sz="2200" cap="none" dirty="0">
                <a:latin typeface="Times New Roman" panose="02020603050405020304" pitchFamily="18" charset="0"/>
                <a:cs typeface="Times New Roman" panose="02020603050405020304" pitchFamily="18" charset="0"/>
              </a:rPr>
              <a:t>•	Severe disruptive or aggressive behavior problems. </a:t>
            </a:r>
          </a:p>
          <a:p>
            <a:pPr marL="457200" lvl="1" indent="0">
              <a:lnSpc>
                <a:spcPct val="100000"/>
              </a:lnSpc>
              <a:spcBef>
                <a:spcPts val="0"/>
              </a:spcBef>
              <a:buNone/>
            </a:pPr>
            <a:r>
              <a:rPr lang="en-US" sz="2200" cap="none" dirty="0">
                <a:latin typeface="Times New Roman" panose="02020603050405020304" pitchFamily="18" charset="0"/>
                <a:cs typeface="Times New Roman" panose="02020603050405020304" pitchFamily="18" charset="0"/>
              </a:rPr>
              <a:t>•	Active suicidal ideation. </a:t>
            </a:r>
          </a:p>
          <a:p>
            <a:pPr marL="457200" lvl="1" indent="0">
              <a:lnSpc>
                <a:spcPct val="100000"/>
              </a:lnSpc>
              <a:spcBef>
                <a:spcPts val="0"/>
              </a:spcBef>
              <a:buNone/>
            </a:pPr>
            <a:r>
              <a:rPr lang="en-US" sz="2200" cap="none" dirty="0">
                <a:latin typeface="Times New Roman" panose="02020603050405020304" pitchFamily="18" charset="0"/>
                <a:cs typeface="Times New Roman" panose="02020603050405020304" pitchFamily="18" charset="0"/>
              </a:rPr>
              <a:t>•	Active, problematic substance use clearly affecting daily functioning. </a:t>
            </a:r>
          </a:p>
          <a:p>
            <a:pPr marL="457200" lvl="1" indent="0">
              <a:lnSpc>
                <a:spcPct val="100000"/>
              </a:lnSpc>
              <a:spcBef>
                <a:spcPts val="0"/>
              </a:spcBef>
              <a:buNone/>
            </a:pPr>
            <a:endParaRPr lang="en-US" sz="2200" cap="none" dirty="0">
              <a:latin typeface="Times New Roman" panose="02020603050405020304" pitchFamily="18" charset="0"/>
              <a:cs typeface="Times New Roman" panose="02020603050405020304" pitchFamily="18" charset="0"/>
            </a:endParaRPr>
          </a:p>
          <a:p>
            <a:pPr>
              <a:lnSpc>
                <a:spcPct val="100000"/>
              </a:lnSpc>
              <a:spcBef>
                <a:spcPts val="0"/>
              </a:spcBef>
            </a:pPr>
            <a:r>
              <a:rPr lang="en-US" sz="2800" cap="none" dirty="0">
                <a:latin typeface="Times New Roman" panose="02020603050405020304" pitchFamily="18" charset="0"/>
                <a:cs typeface="Times New Roman" panose="02020603050405020304" pitchFamily="18" charset="0"/>
              </a:rPr>
              <a:t>Use clinical judgment to determine if delaying TF-CBT is warranted.</a:t>
            </a:r>
          </a:p>
        </p:txBody>
      </p:sp>
    </p:spTree>
    <p:extLst>
      <p:ext uri="{BB962C8B-B14F-4D97-AF65-F5344CB8AC3E}">
        <p14:creationId xmlns:p14="http://schemas.microsoft.com/office/powerpoint/2010/main" val="3823583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Guiding Principles of TF-CBT</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10363826" cy="4518754"/>
          </a:xfrm>
        </p:spPr>
        <p:txBody>
          <a:bodyPr>
            <a:noAutofit/>
          </a:bodyPr>
          <a:lstStyle/>
          <a:p>
            <a:pPr marL="0" indent="0">
              <a:buNone/>
            </a:pPr>
            <a:r>
              <a:rPr lang="en-US" sz="2800" cap="none" dirty="0">
                <a:latin typeface="Times New Roman" panose="02020603050405020304" pitchFamily="18" charset="0"/>
                <a:cs typeface="Times New Roman" panose="02020603050405020304" pitchFamily="18" charset="0"/>
              </a:rPr>
              <a:t>There are several guiding principles that form the foundation of TF-CBT. Most are true of virtually every evidence-based treatment for children. The guiding principles form the acronym CRAFTS.</a:t>
            </a:r>
          </a:p>
          <a:p>
            <a:pPr marL="0" indent="0">
              <a:buNone/>
            </a:pPr>
            <a:endParaRPr lang="en-US" sz="2800" cap="none" dirty="0">
              <a:latin typeface="Times New Roman" panose="02020603050405020304" pitchFamily="18" charset="0"/>
              <a:cs typeface="Times New Roman" panose="02020603050405020304" pitchFamily="18" charset="0"/>
            </a:endParaRPr>
          </a:p>
          <a:p>
            <a:pPr marL="0" indent="0">
              <a:buNone/>
            </a:pPr>
            <a:endParaRPr lang="en-US" sz="2800" cap="none" dirty="0">
              <a:latin typeface="Times New Roman" panose="02020603050405020304" pitchFamily="18" charset="0"/>
              <a:cs typeface="Times New Roman" panose="02020603050405020304" pitchFamily="18" charset="0"/>
            </a:endParaRPr>
          </a:p>
          <a:p>
            <a:pPr marL="0" indent="0">
              <a:buNone/>
            </a:pPr>
            <a:endParaRPr lang="en-US" sz="2800" cap="none" dirty="0">
              <a:latin typeface="Times New Roman" panose="02020603050405020304" pitchFamily="18" charset="0"/>
              <a:cs typeface="Times New Roman" panose="02020603050405020304" pitchFamily="18" charset="0"/>
            </a:endParaRPr>
          </a:p>
          <a:p>
            <a:pPr marL="0" indent="0">
              <a:buNone/>
            </a:pPr>
            <a:endParaRPr lang="en-US" cap="none" dirty="0">
              <a:latin typeface="Times New Roman" panose="02020603050405020304" pitchFamily="18" charset="0"/>
              <a:cs typeface="Times New Roman" panose="02020603050405020304" pitchFamily="18" charset="0"/>
            </a:endParaRPr>
          </a:p>
        </p:txBody>
      </p:sp>
      <p:pic>
        <p:nvPicPr>
          <p:cNvPr id="4" name="Picture 3" descr="Tfcbt figure 1">
            <a:extLst>
              <a:ext uri="{FF2B5EF4-FFF2-40B4-BE49-F238E27FC236}">
                <a16:creationId xmlns:a16="http://schemas.microsoft.com/office/drawing/2014/main" id="{69761835-1CD4-49D7-81B7-EE93C0E1CFC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9900" y="3111500"/>
            <a:ext cx="3682999" cy="3124200"/>
          </a:xfrm>
          <a:prstGeom prst="rect">
            <a:avLst/>
          </a:prstGeom>
          <a:noFill/>
          <a:ln>
            <a:noFill/>
          </a:ln>
        </p:spPr>
      </p:pic>
    </p:spTree>
    <p:extLst>
      <p:ext uri="{BB962C8B-B14F-4D97-AF65-F5344CB8AC3E}">
        <p14:creationId xmlns:p14="http://schemas.microsoft.com/office/powerpoint/2010/main" val="4031982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Guiding Principles of TF-CBT</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10363826" cy="4518754"/>
          </a:xfrm>
        </p:spPr>
        <p:txBody>
          <a:bodyPr>
            <a:noAutofit/>
          </a:bodyPr>
          <a:lstStyle/>
          <a:p>
            <a:pPr marL="0" indent="0">
              <a:buNone/>
            </a:pPr>
            <a:r>
              <a:rPr lang="en-US" i="1" cap="none" dirty="0">
                <a:latin typeface="Times New Roman" panose="02020603050405020304" pitchFamily="18" charset="0"/>
                <a:cs typeface="Times New Roman" panose="02020603050405020304" pitchFamily="18" charset="0"/>
              </a:rPr>
              <a:t>Taken directly from the TF-CBT materials</a:t>
            </a:r>
          </a:p>
          <a:p>
            <a:pPr marL="0" indent="0">
              <a:buNone/>
            </a:pPr>
            <a:r>
              <a:rPr lang="en-US" sz="2800" cap="none" dirty="0">
                <a:latin typeface="Times New Roman" panose="02020603050405020304" pitchFamily="18" charset="0"/>
                <a:cs typeface="Times New Roman" panose="02020603050405020304" pitchFamily="18" charset="0"/>
              </a:rPr>
              <a:t>1) </a:t>
            </a:r>
            <a:r>
              <a:rPr lang="en-US" sz="2800" u="sng" cap="none" dirty="0">
                <a:latin typeface="Times New Roman" panose="02020603050405020304" pitchFamily="18" charset="0"/>
                <a:cs typeface="Times New Roman" panose="02020603050405020304" pitchFamily="18" charset="0"/>
              </a:rPr>
              <a:t>Components Based</a:t>
            </a:r>
          </a:p>
          <a:p>
            <a:pPr marL="0" indent="0">
              <a:buNone/>
            </a:pPr>
            <a:r>
              <a:rPr lang="en-US" cap="none" dirty="0">
                <a:latin typeface="Times New Roman" panose="02020603050405020304" pitchFamily="18" charset="0"/>
                <a:cs typeface="Times New Roman" panose="02020603050405020304" pitchFamily="18" charset="0"/>
              </a:rPr>
              <a:t>TF-CBT is comprised of a set of treatment components, each of which has a specific therapeutic purpose and set of techniques. Each component builds on the previous one to achieve the therapeutic effect. There is not a specifically prescribed set of procedures for each therapy session. Rather, therapists work through the treatment components in the proper order, utilizing pacing that accommodates to clients’ needs.</a:t>
            </a:r>
          </a:p>
          <a:p>
            <a:pPr marL="0" indent="0">
              <a:buNone/>
            </a:pPr>
            <a:r>
              <a:rPr lang="en-US" sz="2800" cap="none" dirty="0">
                <a:latin typeface="Times New Roman" panose="02020603050405020304" pitchFamily="18" charset="0"/>
                <a:cs typeface="Times New Roman" panose="02020603050405020304" pitchFamily="18" charset="0"/>
              </a:rPr>
              <a:t>2) </a:t>
            </a:r>
            <a:r>
              <a:rPr lang="en-US" sz="2800" u="sng" cap="none" dirty="0">
                <a:latin typeface="Times New Roman" panose="02020603050405020304" pitchFamily="18" charset="0"/>
                <a:cs typeface="Times New Roman" panose="02020603050405020304" pitchFamily="18" charset="0"/>
              </a:rPr>
              <a:t>Respectful of Cultural Values</a:t>
            </a:r>
          </a:p>
          <a:p>
            <a:pPr marL="0" indent="0">
              <a:buNone/>
            </a:pPr>
            <a:r>
              <a:rPr lang="en-US" cap="none" dirty="0">
                <a:latin typeface="Times New Roman" panose="02020603050405020304" pitchFamily="18" charset="0"/>
                <a:cs typeface="Times New Roman" panose="02020603050405020304" pitchFamily="18" charset="0"/>
              </a:rPr>
              <a:t>At all times therapists should be respectful of the culture and values of client families. Procedures and techniques should be adapted as necessary to accommodate cultural norms and values. Research has shown that TF-CBT can be used successfully with children from a wide range of cultural, ethnic, racial, and country of origin backgrounds.</a:t>
            </a:r>
          </a:p>
          <a:p>
            <a:pPr marL="0" indent="0">
              <a:buNone/>
            </a:pPr>
            <a:endParaRPr lang="en-US" cap="none" dirty="0">
              <a:latin typeface="Times New Roman" panose="02020603050405020304" pitchFamily="18" charset="0"/>
              <a:cs typeface="Times New Roman" panose="02020603050405020304" pitchFamily="18" charset="0"/>
            </a:endParaRPr>
          </a:p>
          <a:p>
            <a:pPr marL="0" indent="0">
              <a:buNone/>
            </a:pPr>
            <a:endParaRPr lang="en-US" cap="none" dirty="0">
              <a:latin typeface="Times New Roman" panose="02020603050405020304" pitchFamily="18" charset="0"/>
              <a:cs typeface="Times New Roman" panose="02020603050405020304" pitchFamily="18" charset="0"/>
            </a:endParaRPr>
          </a:p>
          <a:p>
            <a:pPr marL="0" indent="0">
              <a:buNone/>
            </a:pPr>
            <a:endParaRPr lang="en-US" cap="none" dirty="0">
              <a:latin typeface="Times New Roman" panose="02020603050405020304" pitchFamily="18" charset="0"/>
              <a:cs typeface="Times New Roman" panose="02020603050405020304" pitchFamily="18" charset="0"/>
            </a:endParaRPr>
          </a:p>
          <a:p>
            <a:pPr marL="0" indent="0">
              <a:buNone/>
            </a:pP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922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Guiding Principles of TF-CBT</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10363826" cy="4909584"/>
          </a:xfrm>
        </p:spPr>
        <p:txBody>
          <a:bodyPr>
            <a:noAutofit/>
          </a:bodyPr>
          <a:lstStyle/>
          <a:p>
            <a:pPr marL="0" indent="0">
              <a:buNone/>
            </a:pPr>
            <a:r>
              <a:rPr lang="en-US" i="1" cap="none" dirty="0">
                <a:latin typeface="Times New Roman" panose="02020603050405020304" pitchFamily="18" charset="0"/>
                <a:cs typeface="Times New Roman" panose="02020603050405020304" pitchFamily="18" charset="0"/>
              </a:rPr>
              <a:t>Taken directly from the TF-CBT materials</a:t>
            </a:r>
          </a:p>
          <a:p>
            <a:pPr marL="0" indent="0">
              <a:buNone/>
            </a:pPr>
            <a:r>
              <a:rPr lang="en-US" sz="2800" cap="none" dirty="0">
                <a:latin typeface="Times New Roman" panose="02020603050405020304" pitchFamily="18" charset="0"/>
                <a:cs typeface="Times New Roman" panose="02020603050405020304" pitchFamily="18" charset="0"/>
              </a:rPr>
              <a:t>3) </a:t>
            </a:r>
            <a:r>
              <a:rPr lang="en-US" sz="2800" u="sng" cap="none" dirty="0">
                <a:latin typeface="Times New Roman" panose="02020603050405020304" pitchFamily="18" charset="0"/>
                <a:cs typeface="Times New Roman" panose="02020603050405020304" pitchFamily="18" charset="0"/>
              </a:rPr>
              <a:t>Adaptable and Flexible</a:t>
            </a:r>
          </a:p>
          <a:p>
            <a:pPr marL="0" indent="0">
              <a:buNone/>
            </a:pPr>
            <a:r>
              <a:rPr lang="en-US" cap="none" dirty="0">
                <a:latin typeface="Times New Roman" panose="02020603050405020304" pitchFamily="18" charset="0"/>
                <a:cs typeface="Times New Roman" panose="02020603050405020304" pitchFamily="18" charset="0"/>
              </a:rPr>
              <a:t>TF-CBT treatment components, techniques, and procedures can be adapted to many different clinical settings, situations, and families. The pacing of treatment components is somewhat flexible, and techniques are adaptable for specific families. Therapist creativity in treatment delivery is encouraged, as long as the fundamental goals and principles of each treatment component are followed.</a:t>
            </a:r>
          </a:p>
          <a:p>
            <a:pPr marL="0" indent="0">
              <a:buNone/>
            </a:pPr>
            <a:r>
              <a:rPr lang="en-US" sz="2800" cap="none" dirty="0">
                <a:latin typeface="Times New Roman" panose="02020603050405020304" pitchFamily="18" charset="0"/>
                <a:cs typeface="Times New Roman" panose="02020603050405020304" pitchFamily="18" charset="0"/>
              </a:rPr>
              <a:t>4) </a:t>
            </a:r>
            <a:r>
              <a:rPr lang="en-US" sz="2800" u="sng" cap="none" dirty="0">
                <a:latin typeface="Times New Roman" panose="02020603050405020304" pitchFamily="18" charset="0"/>
                <a:cs typeface="Times New Roman" panose="02020603050405020304" pitchFamily="18" charset="0"/>
              </a:rPr>
              <a:t>Family Focused</a:t>
            </a:r>
          </a:p>
          <a:p>
            <a:pPr marL="0" indent="0">
              <a:buNone/>
            </a:pPr>
            <a:r>
              <a:rPr lang="en-US" cap="none" dirty="0">
                <a:latin typeface="Times New Roman" panose="02020603050405020304" pitchFamily="18" charset="0"/>
                <a:cs typeface="Times New Roman" panose="02020603050405020304" pitchFamily="18" charset="0"/>
              </a:rPr>
              <a:t>TF-CBT is a family treatment. Nearly half of the treatment involves a supportive caregiver being seen conjointly with the child or individually. A key goal of TF-CBT is improving effective parental/caregiver support for the child.</a:t>
            </a:r>
          </a:p>
          <a:p>
            <a:pPr marL="0" indent="0">
              <a:buNone/>
            </a:pP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927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1015687" y="361859"/>
            <a:ext cx="10160626" cy="778483"/>
          </a:xfrm>
        </p:spPr>
        <p:txBody>
          <a:bodyPr/>
          <a:lstStyle/>
          <a:p>
            <a:r>
              <a:rPr lang="en-US" cap="none" dirty="0">
                <a:latin typeface="Times New Roman" panose="02020603050405020304" pitchFamily="18" charset="0"/>
                <a:cs typeface="Times New Roman" panose="02020603050405020304" pitchFamily="18" charset="0"/>
              </a:rPr>
              <a:t>Guiding Principles of TF-CBT</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087" y="1068572"/>
            <a:ext cx="10363826" cy="5789428"/>
          </a:xfrm>
        </p:spPr>
        <p:txBody>
          <a:bodyPr>
            <a:noAutofit/>
          </a:bodyPr>
          <a:lstStyle/>
          <a:p>
            <a:pPr marL="0" indent="0">
              <a:buNone/>
            </a:pPr>
            <a:r>
              <a:rPr lang="en-US" i="1" cap="none" dirty="0">
                <a:latin typeface="Times New Roman" panose="02020603050405020304" pitchFamily="18" charset="0"/>
                <a:cs typeface="Times New Roman" panose="02020603050405020304" pitchFamily="18" charset="0"/>
              </a:rPr>
              <a:t>Taken directly from the TF-CBT materials</a:t>
            </a:r>
          </a:p>
          <a:p>
            <a:pPr marL="0" indent="0">
              <a:buNone/>
            </a:pPr>
            <a:r>
              <a:rPr lang="en-US" sz="2800" cap="none" dirty="0">
                <a:latin typeface="Times New Roman" panose="02020603050405020304" pitchFamily="18" charset="0"/>
                <a:cs typeface="Times New Roman" panose="02020603050405020304" pitchFamily="18" charset="0"/>
              </a:rPr>
              <a:t>5) </a:t>
            </a:r>
            <a:r>
              <a:rPr lang="en-US" sz="2800" u="sng" cap="none" dirty="0">
                <a:latin typeface="Times New Roman" panose="02020603050405020304" pitchFamily="18" charset="0"/>
                <a:cs typeface="Times New Roman" panose="02020603050405020304" pitchFamily="18" charset="0"/>
              </a:rPr>
              <a:t>Therapeutic Relationship is Central</a:t>
            </a:r>
          </a:p>
          <a:p>
            <a:pPr marL="0" indent="0">
              <a:buNone/>
            </a:pPr>
            <a:r>
              <a:rPr lang="en-US" cap="none" dirty="0">
                <a:latin typeface="Times New Roman" panose="02020603050405020304" pitchFamily="18" charset="0"/>
                <a:cs typeface="Times New Roman" panose="02020603050405020304" pitchFamily="18" charset="0"/>
              </a:rPr>
              <a:t>As with all effective psychotherapies, developing a strong therapeutic relationship with the child and caregiver is critical in TF-CBT and necessary for client engagement. Research has shown that the quality of the therapeutic relationship is even more important to the success of therapies such as TF-CBT that include skill development procedures and practice activities outside of session.</a:t>
            </a:r>
          </a:p>
          <a:p>
            <a:pPr marL="0" indent="0">
              <a:buNone/>
            </a:pPr>
            <a:r>
              <a:rPr lang="en-US" sz="2800" cap="none" dirty="0">
                <a:latin typeface="Times New Roman" panose="02020603050405020304" pitchFamily="18" charset="0"/>
                <a:cs typeface="Times New Roman" panose="02020603050405020304" pitchFamily="18" charset="0"/>
              </a:rPr>
              <a:t>6) </a:t>
            </a:r>
            <a:r>
              <a:rPr lang="en-US" sz="2800" u="sng" cap="none" dirty="0">
                <a:latin typeface="Times New Roman" panose="02020603050405020304" pitchFamily="18" charset="0"/>
                <a:cs typeface="Times New Roman" panose="02020603050405020304" pitchFamily="18" charset="0"/>
              </a:rPr>
              <a:t>Self-Efficacy is Emphasized</a:t>
            </a:r>
          </a:p>
          <a:p>
            <a:pPr marL="0" indent="0">
              <a:buNone/>
            </a:pPr>
            <a:r>
              <a:rPr lang="en-US" cap="none" dirty="0">
                <a:latin typeface="Times New Roman" panose="02020603050405020304" pitchFamily="18" charset="0"/>
                <a:cs typeface="Times New Roman" panose="02020603050405020304" pitchFamily="18" charset="0"/>
              </a:rPr>
              <a:t>A purpose of TF-CBT is to help traumatized children face up to the traumatic events they have experienced, effectively cope with them, integrate them into their life history, and get on with their lives. Doing so results in a strong sense of self-efficacy. Children completing TF-CBT should develop both a sense of competence because they are no longer overwhelmed by trauma-related problems, and hope for the future because they have learned how to manage other difficulties that may come along.</a:t>
            </a:r>
          </a:p>
          <a:p>
            <a:pPr marL="0" indent="0">
              <a:buNone/>
            </a:pPr>
            <a:endParaRPr lang="en-US" cap="none" dirty="0">
              <a:latin typeface="Times New Roman" panose="02020603050405020304" pitchFamily="18" charset="0"/>
              <a:cs typeface="Times New Roman" panose="02020603050405020304" pitchFamily="18" charset="0"/>
            </a:endParaRPr>
          </a:p>
          <a:p>
            <a:pPr marL="0" indent="0">
              <a:buNone/>
            </a:pPr>
            <a:endParaRPr lang="en-US" cap="none" dirty="0">
              <a:latin typeface="Times New Roman" panose="02020603050405020304" pitchFamily="18" charset="0"/>
              <a:cs typeface="Times New Roman" panose="02020603050405020304" pitchFamily="18" charset="0"/>
            </a:endParaRPr>
          </a:p>
          <a:p>
            <a:pPr marL="0" indent="0">
              <a:buNone/>
            </a:pPr>
            <a:endParaRPr lang="en-US" cap="none" dirty="0">
              <a:latin typeface="Times New Roman" panose="02020603050405020304" pitchFamily="18" charset="0"/>
              <a:cs typeface="Times New Roman" panose="02020603050405020304" pitchFamily="18" charset="0"/>
            </a:endParaRPr>
          </a:p>
          <a:p>
            <a:pPr marL="0" indent="0">
              <a:buNone/>
            </a:pP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280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TF-CBT Treatment Components</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9880601" cy="1625600"/>
          </a:xfrm>
        </p:spPr>
        <p:txBody>
          <a:bodyPr>
            <a:noAutofit/>
          </a:bodyPr>
          <a:lstStyle/>
          <a:p>
            <a:pPr marL="0" indent="0">
              <a:buNone/>
            </a:pPr>
            <a:r>
              <a:rPr lang="en-US" sz="2800" cap="none" dirty="0">
                <a:latin typeface="Times New Roman" panose="02020603050405020304" pitchFamily="18" charset="0"/>
                <a:cs typeface="Times New Roman" panose="02020603050405020304" pitchFamily="18" charset="0"/>
              </a:rPr>
              <a:t>TF-CBT is comprised of nine treatment components that are captured by the acronym PRACTICE.</a:t>
            </a:r>
          </a:p>
          <a:p>
            <a:pPr marL="0" indent="0">
              <a:buNone/>
            </a:pPr>
            <a:endParaRPr lang="en-US" cap="none"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5D604E0-C2FC-4EDD-BBD6-73E0C57D25C8}"/>
              </a:ext>
            </a:extLst>
          </p:cNvPr>
          <p:cNvPicPr>
            <a:picLocks noChangeAspect="1"/>
          </p:cNvPicPr>
          <p:nvPr/>
        </p:nvPicPr>
        <p:blipFill>
          <a:blip r:embed="rId2"/>
          <a:stretch>
            <a:fillRect/>
          </a:stretch>
        </p:blipFill>
        <p:spPr>
          <a:xfrm>
            <a:off x="1549859" y="2505376"/>
            <a:ext cx="5152292" cy="3873807"/>
          </a:xfrm>
          <a:prstGeom prst="rect">
            <a:avLst/>
          </a:prstGeom>
        </p:spPr>
      </p:pic>
    </p:spTree>
    <p:extLst>
      <p:ext uri="{BB962C8B-B14F-4D97-AF65-F5344CB8AC3E}">
        <p14:creationId xmlns:p14="http://schemas.microsoft.com/office/powerpoint/2010/main" val="4173119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2903C38-1039-40FB-B885-99C97B130114}"/>
              </a:ext>
            </a:extLst>
          </p:cNvPr>
          <p:cNvPicPr/>
          <p:nvPr/>
        </p:nvPicPr>
        <p:blipFill rotWithShape="1">
          <a:blip r:embed="rId2"/>
          <a:srcRect l="26068" t="23931" r="24038" b="9402"/>
          <a:stretch/>
        </p:blipFill>
        <p:spPr bwMode="auto">
          <a:xfrm>
            <a:off x="1690577" y="579474"/>
            <a:ext cx="8984512" cy="56990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9646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normAutofit/>
          </a:bodyPr>
          <a:lstStyle/>
          <a:p>
            <a:r>
              <a:rPr lang="en-US" cap="none" dirty="0">
                <a:latin typeface="Times New Roman" panose="02020603050405020304" pitchFamily="18" charset="0"/>
                <a:cs typeface="Times New Roman" panose="02020603050405020304" pitchFamily="18" charset="0"/>
              </a:rPr>
              <a:t>In all phases….</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7086601" cy="4808166"/>
          </a:xfrm>
        </p:spPr>
        <p:txBody>
          <a:bodyPr>
            <a:noAutofit/>
          </a:bodyPr>
          <a:lstStyle/>
          <a:p>
            <a:pPr marL="0" indent="0">
              <a:buNone/>
            </a:pPr>
            <a:r>
              <a:rPr lang="en-US" sz="2400" cap="none" dirty="0">
                <a:latin typeface="Times New Roman" panose="02020603050405020304" pitchFamily="18" charset="0"/>
                <a:cs typeface="Times New Roman" panose="02020603050405020304" pitchFamily="18" charset="0"/>
              </a:rPr>
              <a:t>…the program provides information about</a:t>
            </a:r>
          </a:p>
          <a:p>
            <a:r>
              <a:rPr lang="en-US" sz="2400" cap="none" dirty="0">
                <a:latin typeface="Times New Roman" panose="02020603050405020304" pitchFamily="18" charset="0"/>
                <a:cs typeface="Times New Roman" panose="02020603050405020304" pitchFamily="18" charset="0"/>
              </a:rPr>
              <a:t>specific techniques and procedures to use</a:t>
            </a:r>
          </a:p>
          <a:p>
            <a:r>
              <a:rPr lang="en-US" sz="2400" cap="none" dirty="0">
                <a:latin typeface="Times New Roman" panose="02020603050405020304" pitchFamily="18" charset="0"/>
                <a:cs typeface="Times New Roman" panose="02020603050405020304" pitchFamily="18" charset="0"/>
              </a:rPr>
              <a:t>practice/homework items to give</a:t>
            </a:r>
          </a:p>
          <a:p>
            <a:r>
              <a:rPr lang="en-US" sz="2400" cap="none" dirty="0">
                <a:latin typeface="Times New Roman" panose="02020603050405020304" pitchFamily="18" charset="0"/>
                <a:cs typeface="Times New Roman" panose="02020603050405020304" pitchFamily="18" charset="0"/>
              </a:rPr>
              <a:t>unique cultural considerations for understanding the client lens and improving engagement</a:t>
            </a:r>
          </a:p>
          <a:p>
            <a:r>
              <a:rPr lang="en-US" sz="2400" cap="none" dirty="0">
                <a:latin typeface="Times New Roman" panose="02020603050405020304" pitchFamily="18" charset="0"/>
                <a:cs typeface="Times New Roman" panose="02020603050405020304" pitchFamily="18" charset="0"/>
              </a:rPr>
              <a:t>how to share information effectively</a:t>
            </a:r>
          </a:p>
          <a:p>
            <a:r>
              <a:rPr lang="en-US" sz="2400" cap="none" dirty="0">
                <a:latin typeface="Times New Roman" panose="02020603050405020304" pitchFamily="18" charset="0"/>
                <a:cs typeface="Times New Roman" panose="02020603050405020304" pitchFamily="18" charset="0"/>
              </a:rPr>
              <a:t>developmental considerations by age groups</a:t>
            </a:r>
          </a:p>
          <a:p>
            <a:r>
              <a:rPr lang="en-US" sz="2400" cap="none" dirty="0">
                <a:latin typeface="Times New Roman" panose="02020603050405020304" pitchFamily="18" charset="0"/>
                <a:cs typeface="Times New Roman" panose="02020603050405020304" pitchFamily="18" charset="0"/>
              </a:rPr>
              <a:t>how to approach child and parent portions of sessions</a:t>
            </a:r>
          </a:p>
          <a:p>
            <a:r>
              <a:rPr lang="en-US" sz="2400" cap="none" dirty="0">
                <a:latin typeface="Times New Roman" panose="02020603050405020304" pitchFamily="18" charset="0"/>
                <a:cs typeface="Times New Roman" panose="02020603050405020304" pitchFamily="18" charset="0"/>
              </a:rPr>
              <a:t>clinical challenges that may arise</a:t>
            </a:r>
          </a:p>
        </p:txBody>
      </p:sp>
      <p:pic>
        <p:nvPicPr>
          <p:cNvPr id="4" name="Picture 3">
            <a:extLst>
              <a:ext uri="{FF2B5EF4-FFF2-40B4-BE49-F238E27FC236}">
                <a16:creationId xmlns:a16="http://schemas.microsoft.com/office/drawing/2014/main" id="{95D604E0-C2FC-4EDD-BBD6-73E0C57D25C8}"/>
              </a:ext>
            </a:extLst>
          </p:cNvPr>
          <p:cNvPicPr>
            <a:picLocks noChangeAspect="1"/>
          </p:cNvPicPr>
          <p:nvPr/>
        </p:nvPicPr>
        <p:blipFill>
          <a:blip r:embed="rId2"/>
          <a:stretch>
            <a:fillRect/>
          </a:stretch>
        </p:blipFill>
        <p:spPr>
          <a:xfrm>
            <a:off x="8228746" y="1386016"/>
            <a:ext cx="3197510" cy="2404083"/>
          </a:xfrm>
          <a:prstGeom prst="rect">
            <a:avLst/>
          </a:prstGeom>
        </p:spPr>
      </p:pic>
      <p:pic>
        <p:nvPicPr>
          <p:cNvPr id="5" name="Picture 4">
            <a:extLst>
              <a:ext uri="{FF2B5EF4-FFF2-40B4-BE49-F238E27FC236}">
                <a16:creationId xmlns:a16="http://schemas.microsoft.com/office/drawing/2014/main" id="{A883F65B-4D85-401C-A84C-DB16A0428D94}"/>
              </a:ext>
            </a:extLst>
          </p:cNvPr>
          <p:cNvPicPr/>
          <p:nvPr/>
        </p:nvPicPr>
        <p:blipFill rotWithShape="1">
          <a:blip r:embed="rId3"/>
          <a:srcRect l="26068" t="23931" r="24038" b="9402"/>
          <a:stretch/>
        </p:blipFill>
        <p:spPr bwMode="auto">
          <a:xfrm>
            <a:off x="8312151" y="3918815"/>
            <a:ext cx="2965450" cy="2228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0733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Psychoeducation &amp; Parenting Skills</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7086601" cy="4808166"/>
          </a:xfrm>
        </p:spPr>
        <p:txBody>
          <a:bodyPr>
            <a:noAutofit/>
          </a:bodyPr>
          <a:lstStyle/>
          <a:p>
            <a:pPr marL="0" indent="0">
              <a:buNone/>
            </a:pPr>
            <a:r>
              <a:rPr lang="en-US" sz="2400" cap="none" dirty="0">
                <a:latin typeface="Times New Roman" panose="02020603050405020304" pitchFamily="18" charset="0"/>
                <a:cs typeface="Times New Roman" panose="02020603050405020304" pitchFamily="18" charset="0"/>
              </a:rPr>
              <a:t>Emphasis:  Provide the child and caregiver with education about the prevalence of abuse or other traumatic events the child may have experienced, normal reactions to abuse and trauma, and the benefits of treatment. </a:t>
            </a:r>
          </a:p>
          <a:p>
            <a:pPr marL="0" indent="0">
              <a:buNone/>
            </a:pPr>
            <a:r>
              <a:rPr lang="en-US" sz="2400" cap="none" dirty="0">
                <a:latin typeface="Times New Roman" panose="02020603050405020304" pitchFamily="18" charset="0"/>
                <a:cs typeface="Times New Roman" panose="02020603050405020304" pitchFamily="18" charset="0"/>
              </a:rPr>
              <a:t>The therapist seeks to instill hope and positive expectations about the outcome of therapy. </a:t>
            </a:r>
          </a:p>
          <a:p>
            <a:pPr marL="0" indent="0">
              <a:buNone/>
            </a:pPr>
            <a:r>
              <a:rPr lang="en-US" sz="2400" cap="none" dirty="0">
                <a:latin typeface="Times New Roman" panose="02020603050405020304" pitchFamily="18" charset="0"/>
                <a:cs typeface="Times New Roman" panose="02020603050405020304" pitchFamily="18" charset="0"/>
              </a:rPr>
              <a:t>Psychoeducation begins treatment and continues throughout the treatment process.</a:t>
            </a:r>
          </a:p>
        </p:txBody>
      </p:sp>
      <p:pic>
        <p:nvPicPr>
          <p:cNvPr id="4" name="Picture 3">
            <a:extLst>
              <a:ext uri="{FF2B5EF4-FFF2-40B4-BE49-F238E27FC236}">
                <a16:creationId xmlns:a16="http://schemas.microsoft.com/office/drawing/2014/main" id="{95D604E0-C2FC-4EDD-BBD6-73E0C57D25C8}"/>
              </a:ext>
            </a:extLst>
          </p:cNvPr>
          <p:cNvPicPr>
            <a:picLocks noChangeAspect="1"/>
          </p:cNvPicPr>
          <p:nvPr/>
        </p:nvPicPr>
        <p:blipFill>
          <a:blip r:embed="rId2"/>
          <a:stretch>
            <a:fillRect/>
          </a:stretch>
        </p:blipFill>
        <p:spPr>
          <a:xfrm>
            <a:off x="8228746" y="1386016"/>
            <a:ext cx="3197510" cy="2404083"/>
          </a:xfrm>
          <a:prstGeom prst="rect">
            <a:avLst/>
          </a:prstGeom>
        </p:spPr>
      </p:pic>
      <p:pic>
        <p:nvPicPr>
          <p:cNvPr id="5" name="Picture 4">
            <a:extLst>
              <a:ext uri="{FF2B5EF4-FFF2-40B4-BE49-F238E27FC236}">
                <a16:creationId xmlns:a16="http://schemas.microsoft.com/office/drawing/2014/main" id="{A883F65B-4D85-401C-A84C-DB16A0428D94}"/>
              </a:ext>
            </a:extLst>
          </p:cNvPr>
          <p:cNvPicPr/>
          <p:nvPr/>
        </p:nvPicPr>
        <p:blipFill rotWithShape="1">
          <a:blip r:embed="rId3"/>
          <a:srcRect l="26068" t="23931" r="24038" b="9402"/>
          <a:stretch/>
        </p:blipFill>
        <p:spPr bwMode="auto">
          <a:xfrm>
            <a:off x="8312151" y="3918815"/>
            <a:ext cx="2965450" cy="2228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626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618517"/>
            <a:ext cx="10364451" cy="626083"/>
          </a:xfrm>
        </p:spPr>
        <p:txBody>
          <a:bodyPr/>
          <a:lstStyle/>
          <a:p>
            <a:r>
              <a:rPr lang="en-US" dirty="0">
                <a:latin typeface="Times New Roman" panose="02020603050405020304" pitchFamily="18" charset="0"/>
                <a:cs typeface="Times New Roman" panose="02020603050405020304" pitchFamily="18" charset="0"/>
              </a:rPr>
              <a:t>TF-CBT seminal texts</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4294967295"/>
          </p:nvPr>
        </p:nvSpPr>
        <p:spPr>
          <a:xfrm>
            <a:off x="3365500" y="1346200"/>
            <a:ext cx="4711700" cy="2438400"/>
          </a:xfrm>
        </p:spPr>
        <p:txBody>
          <a:bodyPr>
            <a:noAutofit/>
          </a:bodyPr>
          <a:lstStyle/>
          <a:p>
            <a:pPr marL="457200" lvl="1" indent="0">
              <a:buNone/>
            </a:pPr>
            <a:r>
              <a:rPr lang="en-US" sz="3200" cap="none" dirty="0">
                <a:latin typeface="Times New Roman" panose="02020603050405020304" pitchFamily="18" charset="0"/>
                <a:cs typeface="Times New Roman" panose="02020603050405020304" pitchFamily="18" charset="0"/>
              </a:rPr>
              <a:t>Cohen, </a:t>
            </a:r>
            <a:r>
              <a:rPr lang="en-US" sz="3200" cap="none" dirty="0" err="1">
                <a:latin typeface="Times New Roman" panose="02020603050405020304" pitchFamily="18" charset="0"/>
                <a:cs typeface="Times New Roman" panose="02020603050405020304" pitchFamily="18" charset="0"/>
              </a:rPr>
              <a:t>Mannarino</a:t>
            </a:r>
            <a:r>
              <a:rPr lang="en-US" sz="3200" cap="none" dirty="0">
                <a:latin typeface="Times New Roman" panose="02020603050405020304" pitchFamily="18" charset="0"/>
                <a:cs typeface="Times New Roman" panose="02020603050405020304" pitchFamily="18" charset="0"/>
              </a:rPr>
              <a:t>, &amp; </a:t>
            </a:r>
            <a:r>
              <a:rPr lang="en-US" sz="3200" cap="none" dirty="0" err="1">
                <a:latin typeface="Times New Roman" panose="02020603050405020304" pitchFamily="18" charset="0"/>
                <a:cs typeface="Times New Roman" panose="02020603050405020304" pitchFamily="18" charset="0"/>
              </a:rPr>
              <a:t>Deblinger</a:t>
            </a:r>
            <a:r>
              <a:rPr lang="en-US" sz="3200" cap="none" dirty="0">
                <a:latin typeface="Times New Roman" panose="02020603050405020304" pitchFamily="18" charset="0"/>
                <a:cs typeface="Times New Roman" panose="02020603050405020304" pitchFamily="18" charset="0"/>
              </a:rPr>
              <a:t> (2006; 2017)</a:t>
            </a:r>
          </a:p>
          <a:p>
            <a:pPr marL="457200" lvl="1" indent="0">
              <a:buNone/>
            </a:pPr>
            <a:r>
              <a:rPr lang="en-US" sz="3200" cap="none" dirty="0">
                <a:latin typeface="Times New Roman" panose="02020603050405020304" pitchFamily="18" charset="0"/>
                <a:cs typeface="Times New Roman" panose="02020603050405020304" pitchFamily="18" charset="0"/>
              </a:rPr>
              <a:t>Treatment applications book in 2012</a:t>
            </a:r>
          </a:p>
          <a:p>
            <a:pPr marL="457200" lvl="1" indent="0">
              <a:buNone/>
            </a:pPr>
            <a:endParaRPr lang="en-US" sz="3200" cap="none" dirty="0">
              <a:latin typeface="Times New Roman" panose="02020603050405020304" pitchFamily="18" charset="0"/>
              <a:cs typeface="Times New Roman" panose="02020603050405020304" pitchFamily="18" charset="0"/>
            </a:endParaRPr>
          </a:p>
          <a:p>
            <a:pPr marL="457200" lvl="1" indent="0">
              <a:buNone/>
            </a:pPr>
            <a:endParaRPr lang="en-US" sz="3200" cap="none" dirty="0">
              <a:latin typeface="Times New Roman" panose="02020603050405020304" pitchFamily="18" charset="0"/>
              <a:cs typeface="Times New Roman" panose="02020603050405020304" pitchFamily="18" charset="0"/>
            </a:endParaRPr>
          </a:p>
          <a:p>
            <a:pPr marL="457200" lvl="1" indent="0">
              <a:buNone/>
            </a:pPr>
            <a:endParaRPr lang="en-US" sz="3200" cap="none" dirty="0">
              <a:latin typeface="Times New Roman" panose="02020603050405020304" pitchFamily="18" charset="0"/>
              <a:cs typeface="Times New Roman" panose="02020603050405020304" pitchFamily="18" charset="0"/>
            </a:endParaRPr>
          </a:p>
          <a:p>
            <a:pPr marL="457200" lvl="1" indent="0">
              <a:buNone/>
            </a:pPr>
            <a:endParaRPr lang="en-US" sz="3200" cap="none" dirty="0">
              <a:latin typeface="Times New Roman" panose="02020603050405020304" pitchFamily="18" charset="0"/>
              <a:cs typeface="Times New Roman" panose="02020603050405020304" pitchFamily="18" charset="0"/>
            </a:endParaRPr>
          </a:p>
        </p:txBody>
      </p:sp>
      <p:pic>
        <p:nvPicPr>
          <p:cNvPr id="1028" name="Picture 4" descr="Hardcover Treating Trauma and Traumatic Grief in Children and Adolescents, First Edition Book">
            <a:extLst>
              <a:ext uri="{FF2B5EF4-FFF2-40B4-BE49-F238E27FC236}">
                <a16:creationId xmlns:a16="http://schemas.microsoft.com/office/drawing/2014/main" id="{847DBB0C-B651-418E-9532-F00683B26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512" y="1989710"/>
            <a:ext cx="2829135" cy="42497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eating Trauma and Traumatic Grief in Children and Adolescents, Second Edition">
            <a:extLst>
              <a:ext uri="{FF2B5EF4-FFF2-40B4-BE49-F238E27FC236}">
                <a16:creationId xmlns:a16="http://schemas.microsoft.com/office/drawing/2014/main" id="{39945B10-38A9-45CB-8129-0B2FF33D7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7615" y="1193719"/>
            <a:ext cx="2904121" cy="43561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pictures.abebooks.com/isbn/9781462504824-us.jpg">
            <a:extLst>
              <a:ext uri="{FF2B5EF4-FFF2-40B4-BE49-F238E27FC236}">
                <a16:creationId xmlns:a16="http://schemas.microsoft.com/office/drawing/2014/main" id="{4BBF23FC-F97A-44DE-8B4A-F1A72D190B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369" y="3908344"/>
            <a:ext cx="1964471" cy="294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844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Psychoeducation &amp; Parenting Skills</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795787" y="1257299"/>
            <a:ext cx="7205214" cy="5470071"/>
          </a:xfrm>
        </p:spPr>
        <p:txBody>
          <a:bodyPr>
            <a:noAutofit/>
          </a:bodyPr>
          <a:lstStyle/>
          <a:p>
            <a:r>
              <a:rPr lang="en-US" sz="2400" cap="none" dirty="0">
                <a:latin typeface="Times New Roman" panose="02020603050405020304" pitchFamily="18" charset="0"/>
                <a:cs typeface="Times New Roman" panose="02020603050405020304" pitchFamily="18" charset="0"/>
              </a:rPr>
              <a:t>Administer and review assessment findings (e.g., PTSD, family coping, communication, social skills)</a:t>
            </a:r>
          </a:p>
          <a:p>
            <a:r>
              <a:rPr lang="en-US" sz="2400" cap="none" dirty="0">
                <a:latin typeface="Times New Roman" panose="02020603050405020304" pitchFamily="18" charset="0"/>
                <a:cs typeface="Times New Roman" panose="02020603050405020304" pitchFamily="18" charset="0"/>
              </a:rPr>
              <a:t>Describe what will happen in the phases of treatment</a:t>
            </a:r>
          </a:p>
          <a:p>
            <a:r>
              <a:rPr lang="en-US" sz="2400" cap="none" dirty="0">
                <a:latin typeface="Times New Roman" panose="02020603050405020304" pitchFamily="18" charset="0"/>
                <a:cs typeface="Times New Roman" panose="02020603050405020304" pitchFamily="18" charset="0"/>
              </a:rPr>
              <a:t>Take a baseline “trauma narrative”—what can the child share/talk about at the start?</a:t>
            </a:r>
          </a:p>
          <a:p>
            <a:r>
              <a:rPr lang="en-US" sz="2400" cap="none" dirty="0">
                <a:latin typeface="Times New Roman" panose="02020603050405020304" pitchFamily="18" charset="0"/>
                <a:cs typeface="Times New Roman" panose="02020603050405020304" pitchFamily="18" charset="0"/>
              </a:rPr>
              <a:t>Abuse and trauma—provide general educational info.</a:t>
            </a:r>
          </a:p>
          <a:p>
            <a:r>
              <a:rPr lang="en-US" sz="2400" cap="none" dirty="0">
                <a:latin typeface="Times New Roman" panose="02020603050405020304" pitchFamily="18" charset="0"/>
                <a:cs typeface="Times New Roman" panose="02020603050405020304" pitchFamily="18" charset="0"/>
              </a:rPr>
              <a:t>Abuse and trauma—specific info about the specific type that happened to them (physical, sexual, witnessed violence, other)</a:t>
            </a:r>
          </a:p>
          <a:p>
            <a:r>
              <a:rPr lang="en-US" sz="2400" cap="none" dirty="0">
                <a:latin typeface="Times New Roman" panose="02020603050405020304" pitchFamily="18" charset="0"/>
                <a:cs typeface="Times New Roman" panose="02020603050405020304" pitchFamily="18" charset="0"/>
              </a:rPr>
              <a:t>Give info handouts as homework to digest</a:t>
            </a:r>
          </a:p>
          <a:p>
            <a:pPr marL="0" indent="0">
              <a:buNone/>
            </a:pPr>
            <a:endParaRPr lang="en-US" sz="2400" cap="none"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5D604E0-C2FC-4EDD-BBD6-73E0C57D25C8}"/>
              </a:ext>
            </a:extLst>
          </p:cNvPr>
          <p:cNvPicPr>
            <a:picLocks noChangeAspect="1"/>
          </p:cNvPicPr>
          <p:nvPr/>
        </p:nvPicPr>
        <p:blipFill>
          <a:blip r:embed="rId2"/>
          <a:stretch>
            <a:fillRect/>
          </a:stretch>
        </p:blipFill>
        <p:spPr>
          <a:xfrm>
            <a:off x="8430764" y="1257300"/>
            <a:ext cx="3197510" cy="2404083"/>
          </a:xfrm>
          <a:prstGeom prst="rect">
            <a:avLst/>
          </a:prstGeom>
        </p:spPr>
      </p:pic>
      <p:pic>
        <p:nvPicPr>
          <p:cNvPr id="5" name="Picture 4">
            <a:extLst>
              <a:ext uri="{FF2B5EF4-FFF2-40B4-BE49-F238E27FC236}">
                <a16:creationId xmlns:a16="http://schemas.microsoft.com/office/drawing/2014/main" id="{2E1D6ACB-E08E-4BE1-92F6-7DC7A3199BDB}"/>
              </a:ext>
            </a:extLst>
          </p:cNvPr>
          <p:cNvPicPr/>
          <p:nvPr/>
        </p:nvPicPr>
        <p:blipFill rotWithShape="1">
          <a:blip r:embed="rId3"/>
          <a:srcRect l="26068" t="23931" r="24038" b="9402"/>
          <a:stretch/>
        </p:blipFill>
        <p:spPr bwMode="auto">
          <a:xfrm>
            <a:off x="8430764" y="3836616"/>
            <a:ext cx="2965450" cy="2228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2133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Relaxation</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7086601" cy="4808166"/>
          </a:xfrm>
        </p:spPr>
        <p:txBody>
          <a:bodyPr>
            <a:noAutofit/>
          </a:bodyPr>
          <a:lstStyle/>
          <a:p>
            <a:pPr marL="0" indent="0">
              <a:buNone/>
            </a:pPr>
            <a:r>
              <a:rPr lang="en-US" sz="2400" cap="none" dirty="0">
                <a:latin typeface="Times New Roman" panose="02020603050405020304" pitchFamily="18" charset="0"/>
                <a:cs typeface="Times New Roman" panose="02020603050405020304" pitchFamily="18" charset="0"/>
              </a:rPr>
              <a:t>Teach a set of relaxation skills to both child and caregiver/methods of making the body physiologically relax.</a:t>
            </a:r>
          </a:p>
          <a:p>
            <a:r>
              <a:rPr lang="en-US" sz="2400" cap="none" dirty="0">
                <a:latin typeface="Times New Roman" panose="02020603050405020304" pitchFamily="18" charset="0"/>
                <a:cs typeface="Times New Roman" panose="02020603050405020304" pitchFamily="18" charset="0"/>
              </a:rPr>
              <a:t>Helps learn to manage the physiological symptoms of fear and anxiety. </a:t>
            </a:r>
          </a:p>
          <a:p>
            <a:r>
              <a:rPr lang="en-US" sz="2400" cap="none" dirty="0">
                <a:latin typeface="Times New Roman" panose="02020603050405020304" pitchFamily="18" charset="0"/>
                <a:cs typeface="Times New Roman" panose="02020603050405020304" pitchFamily="18" charset="0"/>
              </a:rPr>
              <a:t>Serves to reduce the child’s perceptions of fear and anxiety.</a:t>
            </a:r>
          </a:p>
          <a:p>
            <a:r>
              <a:rPr lang="en-US" sz="2400" cap="none" dirty="0">
                <a:latin typeface="Times New Roman" panose="02020603050405020304" pitchFamily="18" charset="0"/>
                <a:cs typeface="Times New Roman" panose="02020603050405020304" pitchFamily="18" charset="0"/>
              </a:rPr>
              <a:t>Encourages a sense of empowerment and mastery over symptoms.</a:t>
            </a:r>
          </a:p>
        </p:txBody>
      </p:sp>
      <p:pic>
        <p:nvPicPr>
          <p:cNvPr id="4" name="Picture 3">
            <a:extLst>
              <a:ext uri="{FF2B5EF4-FFF2-40B4-BE49-F238E27FC236}">
                <a16:creationId xmlns:a16="http://schemas.microsoft.com/office/drawing/2014/main" id="{95D604E0-C2FC-4EDD-BBD6-73E0C57D25C8}"/>
              </a:ext>
            </a:extLst>
          </p:cNvPr>
          <p:cNvPicPr>
            <a:picLocks noChangeAspect="1"/>
          </p:cNvPicPr>
          <p:nvPr/>
        </p:nvPicPr>
        <p:blipFill>
          <a:blip r:embed="rId2"/>
          <a:stretch>
            <a:fillRect/>
          </a:stretch>
        </p:blipFill>
        <p:spPr>
          <a:xfrm>
            <a:off x="8281908" y="1257299"/>
            <a:ext cx="3197510" cy="2404083"/>
          </a:xfrm>
          <a:prstGeom prst="rect">
            <a:avLst/>
          </a:prstGeom>
        </p:spPr>
      </p:pic>
      <p:pic>
        <p:nvPicPr>
          <p:cNvPr id="5" name="Picture 4">
            <a:extLst>
              <a:ext uri="{FF2B5EF4-FFF2-40B4-BE49-F238E27FC236}">
                <a16:creationId xmlns:a16="http://schemas.microsoft.com/office/drawing/2014/main" id="{88844FF3-C959-4F51-B887-835954F94D86}"/>
              </a:ext>
            </a:extLst>
          </p:cNvPr>
          <p:cNvPicPr/>
          <p:nvPr/>
        </p:nvPicPr>
        <p:blipFill rotWithShape="1">
          <a:blip r:embed="rId3"/>
          <a:srcRect l="26068" t="23931" r="24038" b="9402"/>
          <a:stretch/>
        </p:blipFill>
        <p:spPr bwMode="auto">
          <a:xfrm>
            <a:off x="8312151" y="3836616"/>
            <a:ext cx="2965450" cy="2228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5261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4399" y="303582"/>
            <a:ext cx="10160626" cy="778483"/>
          </a:xfrm>
        </p:spPr>
        <p:txBody>
          <a:bodyPr/>
          <a:lstStyle/>
          <a:p>
            <a:r>
              <a:rPr lang="en-US" cap="none" dirty="0">
                <a:latin typeface="Times New Roman" panose="02020603050405020304" pitchFamily="18" charset="0"/>
                <a:cs typeface="Times New Roman" panose="02020603050405020304" pitchFamily="18" charset="0"/>
              </a:rPr>
              <a:t>Relaxation</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028700"/>
            <a:ext cx="7086601" cy="5829300"/>
          </a:xfrm>
        </p:spPr>
        <p:txBody>
          <a:bodyPr>
            <a:noAutofit/>
          </a:bodyPr>
          <a:lstStyle/>
          <a:p>
            <a:pPr marL="0" indent="0">
              <a:buNone/>
            </a:pPr>
            <a:r>
              <a:rPr lang="en-US" sz="2400" i="1" cap="none" dirty="0">
                <a:latin typeface="Times New Roman" panose="02020603050405020304" pitchFamily="18" charset="0"/>
                <a:cs typeface="Times New Roman" panose="02020603050405020304" pitchFamily="18" charset="0"/>
              </a:rPr>
              <a:t>Sample techniques</a:t>
            </a:r>
          </a:p>
          <a:p>
            <a:r>
              <a:rPr lang="en-US" sz="2400" cap="none" dirty="0">
                <a:latin typeface="Times New Roman" panose="02020603050405020304" pitchFamily="18" charset="0"/>
                <a:cs typeface="Times New Roman" panose="02020603050405020304" pitchFamily="18" charset="0"/>
              </a:rPr>
              <a:t>Teach safe and effective exercises to learn to control anxiety and relax. </a:t>
            </a:r>
          </a:p>
          <a:p>
            <a:pPr lvl="1"/>
            <a:r>
              <a:rPr lang="en-US" sz="2200" cap="none" dirty="0">
                <a:latin typeface="Times New Roman" panose="02020603050405020304" pitchFamily="18" charset="0"/>
                <a:cs typeface="Times New Roman" panose="02020603050405020304" pitchFamily="18" charset="0"/>
              </a:rPr>
              <a:t>controlled breathing</a:t>
            </a:r>
          </a:p>
          <a:p>
            <a:pPr lvl="1"/>
            <a:r>
              <a:rPr lang="en-US" sz="2200" cap="none" dirty="0">
                <a:latin typeface="Times New Roman" panose="02020603050405020304" pitchFamily="18" charset="0"/>
                <a:cs typeface="Times New Roman" panose="02020603050405020304" pitchFamily="18" charset="0"/>
              </a:rPr>
              <a:t>Muscle relaxation</a:t>
            </a:r>
          </a:p>
          <a:p>
            <a:pPr lvl="1"/>
            <a:r>
              <a:rPr lang="en-US" sz="2200" cap="none" dirty="0">
                <a:latin typeface="Times New Roman" panose="02020603050405020304" pitchFamily="18" charset="0"/>
                <a:cs typeface="Times New Roman" panose="02020603050405020304" pitchFamily="18" charset="0"/>
              </a:rPr>
              <a:t>Alternative relaxation approaches</a:t>
            </a:r>
          </a:p>
          <a:p>
            <a:pPr lvl="1"/>
            <a:r>
              <a:rPr lang="en-US" sz="2200" cap="none" dirty="0">
                <a:latin typeface="Times New Roman" panose="02020603050405020304" pitchFamily="18" charset="0"/>
                <a:cs typeface="Times New Roman" panose="02020603050405020304" pitchFamily="18" charset="0"/>
              </a:rPr>
              <a:t>Applying strategies outside of the office</a:t>
            </a:r>
          </a:p>
          <a:p>
            <a:r>
              <a:rPr lang="en-US" sz="2400" cap="none" dirty="0">
                <a:latin typeface="Times New Roman" panose="02020603050405020304" pitchFamily="18" charset="0"/>
                <a:cs typeface="Times New Roman" panose="02020603050405020304" pitchFamily="18" charset="0"/>
              </a:rPr>
              <a:t>In-session role-play strategies to increase understanding about how and when to use relaxation</a:t>
            </a:r>
          </a:p>
          <a:p>
            <a:pPr marL="0" indent="0">
              <a:buNone/>
            </a:pPr>
            <a:r>
              <a:rPr lang="en-US" sz="2400" cap="none" dirty="0">
                <a:latin typeface="Times New Roman" panose="02020603050405020304" pitchFamily="18" charset="0"/>
                <a:cs typeface="Times New Roman" panose="02020603050405020304" pitchFamily="18" charset="0"/>
              </a:rPr>
              <a:t>• Assign homework to practice relaxation without you, e.g., controlled breathing and progressive muscle relaxation recording forms</a:t>
            </a:r>
          </a:p>
        </p:txBody>
      </p:sp>
      <p:pic>
        <p:nvPicPr>
          <p:cNvPr id="4" name="Picture 3">
            <a:extLst>
              <a:ext uri="{FF2B5EF4-FFF2-40B4-BE49-F238E27FC236}">
                <a16:creationId xmlns:a16="http://schemas.microsoft.com/office/drawing/2014/main" id="{95D604E0-C2FC-4EDD-BBD6-73E0C57D25C8}"/>
              </a:ext>
            </a:extLst>
          </p:cNvPr>
          <p:cNvPicPr>
            <a:picLocks noChangeAspect="1"/>
          </p:cNvPicPr>
          <p:nvPr/>
        </p:nvPicPr>
        <p:blipFill>
          <a:blip r:embed="rId2"/>
          <a:stretch>
            <a:fillRect/>
          </a:stretch>
        </p:blipFill>
        <p:spPr>
          <a:xfrm>
            <a:off x="8186216" y="1257299"/>
            <a:ext cx="3197510" cy="2404083"/>
          </a:xfrm>
          <a:prstGeom prst="rect">
            <a:avLst/>
          </a:prstGeom>
        </p:spPr>
      </p:pic>
      <p:pic>
        <p:nvPicPr>
          <p:cNvPr id="5" name="Picture 4">
            <a:extLst>
              <a:ext uri="{FF2B5EF4-FFF2-40B4-BE49-F238E27FC236}">
                <a16:creationId xmlns:a16="http://schemas.microsoft.com/office/drawing/2014/main" id="{36A718E1-DF41-4595-9D3E-ED2B5A253C65}"/>
              </a:ext>
            </a:extLst>
          </p:cNvPr>
          <p:cNvPicPr/>
          <p:nvPr/>
        </p:nvPicPr>
        <p:blipFill rotWithShape="1">
          <a:blip r:embed="rId3"/>
          <a:srcRect l="26068" t="23931" r="24038" b="9402"/>
          <a:stretch/>
        </p:blipFill>
        <p:spPr bwMode="auto">
          <a:xfrm>
            <a:off x="8186216" y="3836616"/>
            <a:ext cx="2965450" cy="2228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0006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Affect Identification &amp; Regulation</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7086601" cy="4808166"/>
          </a:xfrm>
        </p:spPr>
        <p:txBody>
          <a:bodyPr>
            <a:noAutofit/>
          </a:bodyPr>
          <a:lstStyle/>
          <a:p>
            <a:pPr marL="0" indent="0">
              <a:buNone/>
            </a:pPr>
            <a:r>
              <a:rPr lang="en-US" sz="2400" cap="none" dirty="0">
                <a:latin typeface="Times New Roman" panose="02020603050405020304" pitchFamily="18" charset="0"/>
                <a:cs typeface="Times New Roman" panose="02020603050405020304" pitchFamily="18" charset="0"/>
              </a:rPr>
              <a:t>Experiencing traumatic events can make kids experience intense levels of negative emotions (e.g., sadness, anger, fear, anxiety, guilt, shame, and disgust).</a:t>
            </a:r>
          </a:p>
          <a:p>
            <a:pPr marL="0" indent="0">
              <a:buNone/>
            </a:pPr>
            <a:r>
              <a:rPr lang="en-US" sz="2400" cap="none" dirty="0">
                <a:latin typeface="Times New Roman" panose="02020603050405020304" pitchFamily="18" charset="0"/>
                <a:cs typeface="Times New Roman" panose="02020603050405020304" pitchFamily="18" charset="0"/>
              </a:rPr>
              <a:t>May have difficulties identifying, understanding, expressing, and regulating their feelings, particularly negative feelings. </a:t>
            </a:r>
          </a:p>
          <a:p>
            <a:pPr marL="0" indent="0">
              <a:buNone/>
            </a:pPr>
            <a:r>
              <a:rPr lang="en-US" sz="2400" cap="none" dirty="0">
                <a:latin typeface="Times New Roman" panose="02020603050405020304" pitchFamily="18" charset="0"/>
                <a:cs typeface="Times New Roman" panose="02020603050405020304" pitchFamily="18" charset="0"/>
              </a:rPr>
              <a:t>Caregivers themselves also often experience a range of difficult emotions following a traumatic event, and they may need help learning how to express and regulate their emotions in a healthy manner. </a:t>
            </a:r>
          </a:p>
          <a:p>
            <a:pPr marL="0" indent="0">
              <a:buNone/>
            </a:pPr>
            <a:endParaRPr lang="en-US" cap="none" dirty="0">
              <a:latin typeface="Times New Roman" panose="02020603050405020304" pitchFamily="18" charset="0"/>
              <a:cs typeface="Times New Roman" panose="02020603050405020304" pitchFamily="18" charset="0"/>
            </a:endParaRPr>
          </a:p>
          <a:p>
            <a:pPr marL="0" indent="0">
              <a:buNone/>
            </a:pPr>
            <a:endParaRPr lang="en-US" cap="none"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5D604E0-C2FC-4EDD-BBD6-73E0C57D25C8}"/>
              </a:ext>
            </a:extLst>
          </p:cNvPr>
          <p:cNvPicPr>
            <a:picLocks noChangeAspect="1"/>
          </p:cNvPicPr>
          <p:nvPr/>
        </p:nvPicPr>
        <p:blipFill>
          <a:blip r:embed="rId2"/>
          <a:stretch>
            <a:fillRect/>
          </a:stretch>
        </p:blipFill>
        <p:spPr>
          <a:xfrm>
            <a:off x="8313806" y="1257300"/>
            <a:ext cx="3197510" cy="2404083"/>
          </a:xfrm>
          <a:prstGeom prst="rect">
            <a:avLst/>
          </a:prstGeom>
        </p:spPr>
      </p:pic>
      <p:pic>
        <p:nvPicPr>
          <p:cNvPr id="5" name="Picture 4">
            <a:extLst>
              <a:ext uri="{FF2B5EF4-FFF2-40B4-BE49-F238E27FC236}">
                <a16:creationId xmlns:a16="http://schemas.microsoft.com/office/drawing/2014/main" id="{5BCFEB37-9CFB-4887-9BAA-88C761412D3A}"/>
              </a:ext>
            </a:extLst>
          </p:cNvPr>
          <p:cNvPicPr/>
          <p:nvPr/>
        </p:nvPicPr>
        <p:blipFill rotWithShape="1">
          <a:blip r:embed="rId3"/>
          <a:srcRect l="26068" t="23931" r="24038" b="9402"/>
          <a:stretch/>
        </p:blipFill>
        <p:spPr bwMode="auto">
          <a:xfrm>
            <a:off x="8313806" y="3836616"/>
            <a:ext cx="2965450" cy="2228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9579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Affect Identification &amp; Regulation</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7086601" cy="5361214"/>
          </a:xfrm>
        </p:spPr>
        <p:txBody>
          <a:bodyPr>
            <a:noAutofit/>
          </a:bodyPr>
          <a:lstStyle/>
          <a:p>
            <a:pPr marL="0" indent="0">
              <a:buNone/>
            </a:pPr>
            <a:r>
              <a:rPr lang="en-US" sz="2400" i="1" cap="none" dirty="0">
                <a:latin typeface="Times New Roman" panose="02020603050405020304" pitchFamily="18" charset="0"/>
                <a:cs typeface="Times New Roman" panose="02020603050405020304" pitchFamily="18" charset="0"/>
              </a:rPr>
              <a:t>Sample techniques</a:t>
            </a:r>
          </a:p>
          <a:p>
            <a:r>
              <a:rPr lang="en-US" sz="2400" cap="none" dirty="0">
                <a:latin typeface="Times New Roman" panose="02020603050405020304" pitchFamily="18" charset="0"/>
                <a:cs typeface="Times New Roman" panose="02020603050405020304" pitchFamily="18" charset="0"/>
              </a:rPr>
              <a:t>Explain rationale for identifying feelings</a:t>
            </a:r>
          </a:p>
          <a:p>
            <a:r>
              <a:rPr lang="en-US" sz="2400" cap="none" dirty="0">
                <a:latin typeface="Times New Roman" panose="02020603050405020304" pitchFamily="18" charset="0"/>
                <a:cs typeface="Times New Roman" panose="02020603050405020304" pitchFamily="18" charset="0"/>
              </a:rPr>
              <a:t>Baseline—help child identify as many feelings as possible</a:t>
            </a:r>
          </a:p>
          <a:p>
            <a:r>
              <a:rPr lang="en-US" sz="2400" cap="none" dirty="0">
                <a:latin typeface="Times New Roman" panose="02020603050405020304" pitchFamily="18" charset="0"/>
                <a:cs typeface="Times New Roman" panose="02020603050405020304" pitchFamily="18" charset="0"/>
              </a:rPr>
              <a:t>Games, e.g., “feelings charades” to discuss feelings</a:t>
            </a:r>
          </a:p>
          <a:p>
            <a:r>
              <a:rPr lang="en-US" sz="2400" cap="none" dirty="0">
                <a:latin typeface="Times New Roman" panose="02020603050405020304" pitchFamily="18" charset="0"/>
                <a:cs typeface="Times New Roman" panose="02020603050405020304" pitchFamily="18" charset="0"/>
              </a:rPr>
              <a:t>Teach emotional intensity ratings (self and other)</a:t>
            </a:r>
          </a:p>
          <a:p>
            <a:r>
              <a:rPr lang="en-US" sz="2400" cap="none" dirty="0">
                <a:latin typeface="Times New Roman" panose="02020603050405020304" pitchFamily="18" charset="0"/>
                <a:cs typeface="Times New Roman" panose="02020603050405020304" pitchFamily="18" charset="0"/>
              </a:rPr>
              <a:t>Teach how to express feelings appropriately in situations that challenge them</a:t>
            </a:r>
          </a:p>
          <a:p>
            <a:r>
              <a:rPr lang="en-US" sz="2400" cap="none" dirty="0">
                <a:latin typeface="Times New Roman" panose="02020603050405020304" pitchFamily="18" charset="0"/>
                <a:cs typeface="Times New Roman" panose="02020603050405020304" pitchFamily="18" charset="0"/>
              </a:rPr>
              <a:t>Extending from identification to regulation through many techniques</a:t>
            </a:r>
          </a:p>
          <a:p>
            <a:endParaRPr lang="en-US" sz="2400" cap="none" dirty="0">
              <a:latin typeface="Times New Roman" panose="02020603050405020304" pitchFamily="18" charset="0"/>
              <a:cs typeface="Times New Roman" panose="02020603050405020304" pitchFamily="18" charset="0"/>
            </a:endParaRPr>
          </a:p>
          <a:p>
            <a:pPr marL="0" indent="0">
              <a:buNone/>
            </a:pPr>
            <a:endParaRPr lang="en-US" sz="2400" cap="none" dirty="0">
              <a:latin typeface="Times New Roman" panose="02020603050405020304" pitchFamily="18" charset="0"/>
              <a:cs typeface="Times New Roman" panose="02020603050405020304" pitchFamily="18" charset="0"/>
            </a:endParaRPr>
          </a:p>
          <a:p>
            <a:pPr marL="0" indent="0">
              <a:buNone/>
            </a:pPr>
            <a:endParaRPr lang="en-US" cap="none" dirty="0">
              <a:latin typeface="Times New Roman" panose="02020603050405020304" pitchFamily="18" charset="0"/>
              <a:cs typeface="Times New Roman" panose="02020603050405020304" pitchFamily="18" charset="0"/>
            </a:endParaRPr>
          </a:p>
          <a:p>
            <a:pPr marL="0" indent="0">
              <a:buNone/>
            </a:pPr>
            <a:endParaRPr lang="en-US" cap="none"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5D604E0-C2FC-4EDD-BBD6-73E0C57D25C8}"/>
              </a:ext>
            </a:extLst>
          </p:cNvPr>
          <p:cNvPicPr>
            <a:picLocks noChangeAspect="1"/>
          </p:cNvPicPr>
          <p:nvPr/>
        </p:nvPicPr>
        <p:blipFill>
          <a:blip r:embed="rId2"/>
          <a:stretch>
            <a:fillRect/>
          </a:stretch>
        </p:blipFill>
        <p:spPr>
          <a:xfrm>
            <a:off x="8080091" y="1449811"/>
            <a:ext cx="3197510" cy="2404083"/>
          </a:xfrm>
          <a:prstGeom prst="rect">
            <a:avLst/>
          </a:prstGeom>
        </p:spPr>
      </p:pic>
      <p:pic>
        <p:nvPicPr>
          <p:cNvPr id="5" name="Picture 4">
            <a:extLst>
              <a:ext uri="{FF2B5EF4-FFF2-40B4-BE49-F238E27FC236}">
                <a16:creationId xmlns:a16="http://schemas.microsoft.com/office/drawing/2014/main" id="{69BDF0C5-8F9E-47F3-8F8F-0BE0A34840AB}"/>
              </a:ext>
            </a:extLst>
          </p:cNvPr>
          <p:cNvPicPr/>
          <p:nvPr/>
        </p:nvPicPr>
        <p:blipFill rotWithShape="1">
          <a:blip r:embed="rId3"/>
          <a:srcRect l="26068" t="23931" r="24038" b="9402"/>
          <a:stretch/>
        </p:blipFill>
        <p:spPr bwMode="auto">
          <a:xfrm>
            <a:off x="8108951" y="4046405"/>
            <a:ext cx="2965450" cy="2228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1238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Cognitive Coping</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299"/>
            <a:ext cx="7086601" cy="5121883"/>
          </a:xfrm>
        </p:spPr>
        <p:txBody>
          <a:bodyPr>
            <a:noAutofit/>
          </a:bodyPr>
          <a:lstStyle/>
          <a:p>
            <a:pPr marL="0" indent="0">
              <a:buNone/>
            </a:pPr>
            <a:r>
              <a:rPr lang="en-US" sz="2400" cap="none" dirty="0">
                <a:latin typeface="Times New Roman" panose="02020603050405020304" pitchFamily="18" charset="0"/>
                <a:cs typeface="Times New Roman" panose="02020603050405020304" pitchFamily="18" charset="0"/>
              </a:rPr>
              <a:t>Therapist actions:</a:t>
            </a:r>
          </a:p>
          <a:p>
            <a:pPr marL="0" indent="0">
              <a:buNone/>
            </a:pPr>
            <a:r>
              <a:rPr lang="en-US" sz="2400" cap="none" dirty="0">
                <a:latin typeface="Times New Roman" panose="02020603050405020304" pitchFamily="18" charset="0"/>
                <a:cs typeface="Times New Roman" panose="02020603050405020304" pitchFamily="18" charset="0"/>
              </a:rPr>
              <a:t>Explain the connections between thoughts, feelings, and behavior. </a:t>
            </a:r>
          </a:p>
          <a:p>
            <a:pPr marL="0" indent="0">
              <a:buNone/>
            </a:pPr>
            <a:r>
              <a:rPr lang="en-US" sz="2400" cap="none" dirty="0">
                <a:latin typeface="Times New Roman" panose="02020603050405020304" pitchFamily="18" charset="0"/>
                <a:cs typeface="Times New Roman" panose="02020603050405020304" pitchFamily="18" charset="0"/>
              </a:rPr>
              <a:t>Help the child and caregiver develop the skills to generate alternative thoughts that are more accurate or helpful, in order to feel differently, laying the foundation for later cognitive processing. </a:t>
            </a:r>
          </a:p>
          <a:p>
            <a:pPr marL="0" indent="0">
              <a:buNone/>
            </a:pPr>
            <a:r>
              <a:rPr lang="en-US" sz="2400" cap="none" dirty="0">
                <a:latin typeface="Times New Roman" panose="02020603050405020304" pitchFamily="18" charset="0"/>
                <a:cs typeface="Times New Roman" panose="02020603050405020304" pitchFamily="18" charset="0"/>
              </a:rPr>
              <a:t>In parent sessions, help caregivers explore specific thoughts related to the traumatic event and how they are connected to specific feelings and behaviors.</a:t>
            </a:r>
          </a:p>
        </p:txBody>
      </p:sp>
      <p:pic>
        <p:nvPicPr>
          <p:cNvPr id="4" name="Picture 3">
            <a:extLst>
              <a:ext uri="{FF2B5EF4-FFF2-40B4-BE49-F238E27FC236}">
                <a16:creationId xmlns:a16="http://schemas.microsoft.com/office/drawing/2014/main" id="{95D604E0-C2FC-4EDD-BBD6-73E0C57D25C8}"/>
              </a:ext>
            </a:extLst>
          </p:cNvPr>
          <p:cNvPicPr>
            <a:picLocks noChangeAspect="1"/>
          </p:cNvPicPr>
          <p:nvPr/>
        </p:nvPicPr>
        <p:blipFill>
          <a:blip r:embed="rId2"/>
          <a:stretch>
            <a:fillRect/>
          </a:stretch>
        </p:blipFill>
        <p:spPr>
          <a:xfrm>
            <a:off x="8345704" y="1414157"/>
            <a:ext cx="3197510" cy="2404083"/>
          </a:xfrm>
          <a:prstGeom prst="rect">
            <a:avLst/>
          </a:prstGeom>
        </p:spPr>
      </p:pic>
      <p:pic>
        <p:nvPicPr>
          <p:cNvPr id="5" name="Picture 4">
            <a:extLst>
              <a:ext uri="{FF2B5EF4-FFF2-40B4-BE49-F238E27FC236}">
                <a16:creationId xmlns:a16="http://schemas.microsoft.com/office/drawing/2014/main" id="{D706E29C-758F-4969-82C7-33EA5B601F72}"/>
              </a:ext>
            </a:extLst>
          </p:cNvPr>
          <p:cNvPicPr/>
          <p:nvPr/>
        </p:nvPicPr>
        <p:blipFill rotWithShape="1">
          <a:blip r:embed="rId3"/>
          <a:srcRect l="26068" t="23931" r="24038" b="9402"/>
          <a:stretch/>
        </p:blipFill>
        <p:spPr bwMode="auto">
          <a:xfrm>
            <a:off x="8345704" y="3975097"/>
            <a:ext cx="2965450" cy="2228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7135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Cognitive Coping</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3775" y="1235683"/>
            <a:ext cx="7086601" cy="5121883"/>
          </a:xfrm>
        </p:spPr>
        <p:txBody>
          <a:bodyPr>
            <a:noAutofit/>
          </a:bodyPr>
          <a:lstStyle/>
          <a:p>
            <a:pPr marL="0" indent="0">
              <a:buNone/>
            </a:pPr>
            <a:r>
              <a:rPr lang="en-US" sz="2400" i="1" cap="none" dirty="0">
                <a:latin typeface="Times New Roman" panose="02020603050405020304" pitchFamily="18" charset="0"/>
                <a:cs typeface="Times New Roman" panose="02020603050405020304" pitchFamily="18" charset="0"/>
              </a:rPr>
              <a:t>Sample techniques</a:t>
            </a:r>
          </a:p>
          <a:p>
            <a:pPr>
              <a:spcBef>
                <a:spcPts val="0"/>
              </a:spcBef>
            </a:pPr>
            <a:r>
              <a:rPr lang="en-US" sz="2400" cap="none" dirty="0">
                <a:latin typeface="Times New Roman" panose="02020603050405020304" pitchFamily="18" charset="0"/>
                <a:cs typeface="Times New Roman" panose="02020603050405020304" pitchFamily="18" charset="0"/>
              </a:rPr>
              <a:t>Differentiate thoughts vs feelings</a:t>
            </a:r>
          </a:p>
          <a:p>
            <a:pPr>
              <a:spcBef>
                <a:spcPts val="0"/>
              </a:spcBef>
            </a:pPr>
            <a:r>
              <a:rPr lang="en-US" sz="2400" cap="none" dirty="0">
                <a:latin typeface="Times New Roman" panose="02020603050405020304" pitchFamily="18" charset="0"/>
                <a:cs typeface="Times New Roman" panose="02020603050405020304" pitchFamily="18" charset="0"/>
              </a:rPr>
              <a:t>Outline the “cognitive triangle” (thoughts, feelings, behavior)</a:t>
            </a:r>
          </a:p>
          <a:p>
            <a:pPr>
              <a:spcBef>
                <a:spcPts val="0"/>
              </a:spcBef>
            </a:pPr>
            <a:r>
              <a:rPr lang="en-US" sz="2400" cap="none" dirty="0">
                <a:latin typeface="Times New Roman" panose="02020603050405020304" pitchFamily="18" charset="0"/>
                <a:cs typeface="Times New Roman" panose="02020603050405020304" pitchFamily="18" charset="0"/>
              </a:rPr>
              <a:t>Teach how thoughts affect behavior</a:t>
            </a:r>
          </a:p>
          <a:p>
            <a:pPr>
              <a:spcBef>
                <a:spcPts val="0"/>
              </a:spcBef>
            </a:pPr>
            <a:r>
              <a:rPr lang="en-US" sz="2400" cap="none" dirty="0">
                <a:latin typeface="Times New Roman" panose="02020603050405020304" pitchFamily="18" charset="0"/>
                <a:cs typeface="Times New Roman" panose="02020603050405020304" pitchFamily="18" charset="0"/>
              </a:rPr>
              <a:t>Generate and discuss scenarios, identifying thoughts, feelings, and potential or past behaviors</a:t>
            </a:r>
          </a:p>
          <a:p>
            <a:pPr>
              <a:spcBef>
                <a:spcPts val="0"/>
              </a:spcBef>
            </a:pPr>
            <a:r>
              <a:rPr lang="en-US" sz="2400" cap="none" dirty="0">
                <a:latin typeface="Times New Roman" panose="02020603050405020304" pitchFamily="18" charset="0"/>
                <a:cs typeface="Times New Roman" panose="02020603050405020304" pitchFamily="18" charset="0"/>
              </a:rPr>
              <a:t>Challenge inaccurate or unhelpful thoughts and stimulate thought replacement (various age-appropriate CBT techniques)</a:t>
            </a:r>
          </a:p>
          <a:p>
            <a:pPr>
              <a:spcBef>
                <a:spcPts val="0"/>
              </a:spcBef>
            </a:pPr>
            <a:r>
              <a:rPr lang="en-US" sz="2400" cap="none" dirty="0">
                <a:latin typeface="Times New Roman" panose="02020603050405020304" pitchFamily="18" charset="0"/>
                <a:cs typeface="Times New Roman" panose="02020603050405020304" pitchFamily="18" charset="0"/>
              </a:rPr>
              <a:t>Help child apply this skill to real life</a:t>
            </a:r>
          </a:p>
          <a:p>
            <a:pPr>
              <a:spcBef>
                <a:spcPts val="0"/>
              </a:spcBef>
            </a:pPr>
            <a:r>
              <a:rPr lang="en-US" sz="2400" cap="none" dirty="0">
                <a:latin typeface="Times New Roman" panose="02020603050405020304" pitchFamily="18" charset="0"/>
                <a:cs typeface="Times New Roman" panose="02020603050405020304" pitchFamily="18" charset="0"/>
              </a:rPr>
              <a:t>Other extended cognitive coping techniques</a:t>
            </a:r>
          </a:p>
        </p:txBody>
      </p:sp>
      <p:pic>
        <p:nvPicPr>
          <p:cNvPr id="4" name="Picture 3">
            <a:extLst>
              <a:ext uri="{FF2B5EF4-FFF2-40B4-BE49-F238E27FC236}">
                <a16:creationId xmlns:a16="http://schemas.microsoft.com/office/drawing/2014/main" id="{95D604E0-C2FC-4EDD-BBD6-73E0C57D25C8}"/>
              </a:ext>
            </a:extLst>
          </p:cNvPr>
          <p:cNvPicPr>
            <a:picLocks noChangeAspect="1"/>
          </p:cNvPicPr>
          <p:nvPr/>
        </p:nvPicPr>
        <p:blipFill>
          <a:blip r:embed="rId2"/>
          <a:stretch>
            <a:fillRect/>
          </a:stretch>
        </p:blipFill>
        <p:spPr>
          <a:xfrm>
            <a:off x="8218113" y="1414157"/>
            <a:ext cx="3197510" cy="2404083"/>
          </a:xfrm>
          <a:prstGeom prst="rect">
            <a:avLst/>
          </a:prstGeom>
        </p:spPr>
      </p:pic>
      <p:pic>
        <p:nvPicPr>
          <p:cNvPr id="5" name="Picture 4">
            <a:extLst>
              <a:ext uri="{FF2B5EF4-FFF2-40B4-BE49-F238E27FC236}">
                <a16:creationId xmlns:a16="http://schemas.microsoft.com/office/drawing/2014/main" id="{B9D06213-266E-4E79-91F8-8EB0BB80CB77}"/>
              </a:ext>
            </a:extLst>
          </p:cNvPr>
          <p:cNvPicPr/>
          <p:nvPr/>
        </p:nvPicPr>
        <p:blipFill rotWithShape="1">
          <a:blip r:embed="rId3"/>
          <a:srcRect l="26068" t="23931" r="24038" b="9402"/>
          <a:stretch/>
        </p:blipFill>
        <p:spPr bwMode="auto">
          <a:xfrm>
            <a:off x="8218113" y="3975097"/>
            <a:ext cx="2965450" cy="2228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2385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Trauma Narration and Processing</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7086601" cy="4808166"/>
          </a:xfrm>
        </p:spPr>
        <p:txBody>
          <a:bodyPr>
            <a:noAutofit/>
          </a:bodyPr>
          <a:lstStyle/>
          <a:p>
            <a:pPr marL="0" indent="0">
              <a:buNone/>
            </a:pPr>
            <a:r>
              <a:rPr lang="en-US" sz="2400" cap="none" dirty="0">
                <a:latin typeface="Times New Roman" panose="02020603050405020304" pitchFamily="18" charset="0"/>
                <a:cs typeface="Times New Roman" panose="02020603050405020304" pitchFamily="18" charset="0"/>
              </a:rPr>
              <a:t>Guide child through creation of a narrative describing the traumatic events with a goal of helping them better manage trauma-related thoughts and feelings.</a:t>
            </a:r>
          </a:p>
          <a:p>
            <a:r>
              <a:rPr lang="en-US" sz="2400" cap="none" dirty="0">
                <a:latin typeface="Times New Roman" panose="02020603050405020304" pitchFamily="18" charset="0"/>
                <a:cs typeface="Times New Roman" panose="02020603050405020304" pitchFamily="18" charset="0"/>
              </a:rPr>
              <a:t>Developing the trauma narrative is a form of gradual exposure therapy that allows the child to experience the negative feelings associated with the trauma in small doses in a safe, controlled environment. </a:t>
            </a:r>
          </a:p>
          <a:p>
            <a:r>
              <a:rPr lang="en-US" sz="2400" cap="none" dirty="0">
                <a:latin typeface="Times New Roman" panose="02020603050405020304" pitchFamily="18" charset="0"/>
                <a:cs typeface="Times New Roman" panose="02020603050405020304" pitchFamily="18" charset="0"/>
              </a:rPr>
              <a:t>This process allows children to manage the feelings associated with the trauma and incorporate them into their life, rather than avoid them. </a:t>
            </a:r>
          </a:p>
        </p:txBody>
      </p:sp>
      <p:pic>
        <p:nvPicPr>
          <p:cNvPr id="4" name="Picture 3">
            <a:extLst>
              <a:ext uri="{FF2B5EF4-FFF2-40B4-BE49-F238E27FC236}">
                <a16:creationId xmlns:a16="http://schemas.microsoft.com/office/drawing/2014/main" id="{95D604E0-C2FC-4EDD-BBD6-73E0C57D25C8}"/>
              </a:ext>
            </a:extLst>
          </p:cNvPr>
          <p:cNvPicPr>
            <a:picLocks noChangeAspect="1"/>
          </p:cNvPicPr>
          <p:nvPr/>
        </p:nvPicPr>
        <p:blipFill>
          <a:blip r:embed="rId2"/>
          <a:stretch>
            <a:fillRect/>
          </a:stretch>
        </p:blipFill>
        <p:spPr>
          <a:xfrm>
            <a:off x="8196848" y="1257300"/>
            <a:ext cx="3197510" cy="2404083"/>
          </a:xfrm>
          <a:prstGeom prst="rect">
            <a:avLst/>
          </a:prstGeom>
        </p:spPr>
      </p:pic>
      <p:pic>
        <p:nvPicPr>
          <p:cNvPr id="5" name="Picture 4">
            <a:extLst>
              <a:ext uri="{FF2B5EF4-FFF2-40B4-BE49-F238E27FC236}">
                <a16:creationId xmlns:a16="http://schemas.microsoft.com/office/drawing/2014/main" id="{E4A53B43-0D8B-4C89-AD1D-9E5BC79DBCD8}"/>
              </a:ext>
            </a:extLst>
          </p:cNvPr>
          <p:cNvPicPr/>
          <p:nvPr/>
        </p:nvPicPr>
        <p:blipFill rotWithShape="1">
          <a:blip r:embed="rId3"/>
          <a:srcRect l="26068" t="23931" r="24038" b="9402"/>
          <a:stretch/>
        </p:blipFill>
        <p:spPr bwMode="auto">
          <a:xfrm>
            <a:off x="8196848" y="3836616"/>
            <a:ext cx="2965450" cy="2228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2624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Trauma Narration and Processing</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7086601" cy="4808166"/>
          </a:xfrm>
        </p:spPr>
        <p:txBody>
          <a:bodyPr>
            <a:noAutofit/>
          </a:bodyPr>
          <a:lstStyle/>
          <a:p>
            <a:pPr marL="0" indent="0">
              <a:spcBef>
                <a:spcPts val="0"/>
              </a:spcBef>
              <a:buNone/>
            </a:pPr>
            <a:r>
              <a:rPr lang="en-US" sz="2400" i="1" cap="none" dirty="0">
                <a:latin typeface="Times New Roman" panose="02020603050405020304" pitchFamily="18" charset="0"/>
                <a:cs typeface="Times New Roman" panose="02020603050405020304" pitchFamily="18" charset="0"/>
              </a:rPr>
              <a:t>The technique in brief</a:t>
            </a:r>
            <a:endParaRPr lang="en-US" sz="2400" cap="none" dirty="0">
              <a:latin typeface="Times New Roman" panose="02020603050405020304" pitchFamily="18" charset="0"/>
              <a:cs typeface="Times New Roman" panose="02020603050405020304" pitchFamily="18" charset="0"/>
            </a:endParaRPr>
          </a:p>
          <a:p>
            <a:pPr marL="0" indent="0">
              <a:spcBef>
                <a:spcPts val="0"/>
              </a:spcBef>
              <a:buNone/>
            </a:pPr>
            <a:r>
              <a:rPr lang="en-US" sz="2400" cap="none" dirty="0">
                <a:latin typeface="Times New Roman" panose="02020603050405020304" pitchFamily="18" charset="0"/>
                <a:cs typeface="Times New Roman" panose="02020603050405020304" pitchFamily="18" charset="0"/>
              </a:rPr>
              <a:t>The narrative might be accomplished using a variety of methods to describe the traumatic event(s) and the child’s reactions, including </a:t>
            </a:r>
          </a:p>
          <a:p>
            <a:pPr lvl="1">
              <a:spcBef>
                <a:spcPts val="0"/>
              </a:spcBef>
            </a:pPr>
            <a:r>
              <a:rPr lang="en-US" sz="2400" cap="none" dirty="0">
                <a:latin typeface="Times New Roman" panose="02020603050405020304" pitchFamily="18" charset="0"/>
                <a:cs typeface="Times New Roman" panose="02020603050405020304" pitchFamily="18" charset="0"/>
              </a:rPr>
              <a:t>writing a book</a:t>
            </a:r>
          </a:p>
          <a:p>
            <a:pPr lvl="1">
              <a:spcBef>
                <a:spcPts val="0"/>
              </a:spcBef>
            </a:pPr>
            <a:r>
              <a:rPr lang="en-US" sz="2400" cap="none" dirty="0">
                <a:latin typeface="Times New Roman" panose="02020603050405020304" pitchFamily="18" charset="0"/>
                <a:cs typeface="Times New Roman" panose="02020603050405020304" pitchFamily="18" charset="0"/>
              </a:rPr>
              <a:t>drawing a set of pictures</a:t>
            </a:r>
          </a:p>
          <a:p>
            <a:pPr lvl="1">
              <a:spcBef>
                <a:spcPts val="0"/>
              </a:spcBef>
            </a:pPr>
            <a:r>
              <a:rPr lang="en-US" sz="2400" cap="none" dirty="0">
                <a:latin typeface="Times New Roman" panose="02020603050405020304" pitchFamily="18" charset="0"/>
                <a:cs typeface="Times New Roman" panose="02020603050405020304" pitchFamily="18" charset="0"/>
              </a:rPr>
              <a:t>writing poems </a:t>
            </a:r>
          </a:p>
          <a:p>
            <a:pPr lvl="1">
              <a:spcBef>
                <a:spcPts val="0"/>
              </a:spcBef>
            </a:pPr>
            <a:r>
              <a:rPr lang="en-US" sz="2400" cap="none" dirty="0">
                <a:latin typeface="Times New Roman" panose="02020603050405020304" pitchFamily="18" charset="0"/>
                <a:cs typeface="Times New Roman" panose="02020603050405020304" pitchFamily="18" charset="0"/>
              </a:rPr>
              <a:t>writing songs</a:t>
            </a:r>
          </a:p>
          <a:p>
            <a:pPr>
              <a:spcBef>
                <a:spcPts val="0"/>
              </a:spcBef>
            </a:pPr>
            <a:r>
              <a:rPr lang="en-US" sz="2400" cap="none" dirty="0">
                <a:latin typeface="Times New Roman" panose="02020603050405020304" pitchFamily="18" charset="0"/>
                <a:cs typeface="Times New Roman" panose="02020603050405020304" pitchFamily="18" charset="0"/>
              </a:rPr>
              <a:t>Child helps select the format, begins with Table of Contents—drives progress through the narrative</a:t>
            </a:r>
          </a:p>
        </p:txBody>
      </p:sp>
      <p:pic>
        <p:nvPicPr>
          <p:cNvPr id="4" name="Picture 3">
            <a:extLst>
              <a:ext uri="{FF2B5EF4-FFF2-40B4-BE49-F238E27FC236}">
                <a16:creationId xmlns:a16="http://schemas.microsoft.com/office/drawing/2014/main" id="{95D604E0-C2FC-4EDD-BBD6-73E0C57D25C8}"/>
              </a:ext>
            </a:extLst>
          </p:cNvPr>
          <p:cNvPicPr>
            <a:picLocks noChangeAspect="1"/>
          </p:cNvPicPr>
          <p:nvPr/>
        </p:nvPicPr>
        <p:blipFill>
          <a:blip r:embed="rId2"/>
          <a:stretch>
            <a:fillRect/>
          </a:stretch>
        </p:blipFill>
        <p:spPr>
          <a:xfrm>
            <a:off x="8228746" y="1257300"/>
            <a:ext cx="3197510" cy="2404083"/>
          </a:xfrm>
          <a:prstGeom prst="rect">
            <a:avLst/>
          </a:prstGeom>
        </p:spPr>
      </p:pic>
      <p:pic>
        <p:nvPicPr>
          <p:cNvPr id="5" name="Picture 4">
            <a:extLst>
              <a:ext uri="{FF2B5EF4-FFF2-40B4-BE49-F238E27FC236}">
                <a16:creationId xmlns:a16="http://schemas.microsoft.com/office/drawing/2014/main" id="{B96332CD-A91F-48CF-8BCA-4CD5D22719EC}"/>
              </a:ext>
            </a:extLst>
          </p:cNvPr>
          <p:cNvPicPr/>
          <p:nvPr/>
        </p:nvPicPr>
        <p:blipFill rotWithShape="1">
          <a:blip r:embed="rId3"/>
          <a:srcRect l="26068" t="23931" r="24038" b="9402"/>
          <a:stretch/>
        </p:blipFill>
        <p:spPr bwMode="auto">
          <a:xfrm>
            <a:off x="8228746" y="3836616"/>
            <a:ext cx="2965450" cy="2228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2488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Trauma Narration and Processing</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299"/>
            <a:ext cx="7086601" cy="5121883"/>
          </a:xfrm>
        </p:spPr>
        <p:txBody>
          <a:bodyPr>
            <a:noAutofit/>
          </a:bodyPr>
          <a:lstStyle/>
          <a:p>
            <a:pPr marL="0" indent="0">
              <a:spcBef>
                <a:spcPts val="0"/>
              </a:spcBef>
              <a:buNone/>
            </a:pPr>
            <a:r>
              <a:rPr lang="en-US" sz="2400" i="1" cap="none" dirty="0">
                <a:latin typeface="Times New Roman" panose="02020603050405020304" pitchFamily="18" charset="0"/>
                <a:cs typeface="Times New Roman" panose="02020603050405020304" pitchFamily="18" charset="0"/>
              </a:rPr>
              <a:t>The technique in brief, page 2</a:t>
            </a:r>
            <a:endParaRPr lang="en-US" sz="2400" cap="none" dirty="0">
              <a:latin typeface="Times New Roman" panose="02020603050405020304" pitchFamily="18" charset="0"/>
              <a:cs typeface="Times New Roman" panose="02020603050405020304" pitchFamily="18" charset="0"/>
            </a:endParaRPr>
          </a:p>
          <a:p>
            <a:pPr>
              <a:spcBef>
                <a:spcPts val="0"/>
              </a:spcBef>
            </a:pPr>
            <a:r>
              <a:rPr lang="en-US" cap="none" dirty="0">
                <a:latin typeface="Times New Roman" panose="02020603050405020304" pitchFamily="18" charset="0"/>
                <a:cs typeface="Times New Roman" panose="02020603050405020304" pitchFamily="18" charset="0"/>
              </a:rPr>
              <a:t>Very detailed procedures and techniques for how to</a:t>
            </a:r>
          </a:p>
          <a:p>
            <a:pPr lvl="1">
              <a:spcBef>
                <a:spcPts val="0"/>
              </a:spcBef>
            </a:pPr>
            <a:r>
              <a:rPr lang="en-US" sz="2000" cap="none" dirty="0">
                <a:latin typeface="Times New Roman" panose="02020603050405020304" pitchFamily="18" charset="0"/>
                <a:cs typeface="Times New Roman" panose="02020603050405020304" pitchFamily="18" charset="0"/>
              </a:rPr>
              <a:t>ask and listen, how to repeat, what to write down and how, how to include both thoughts and feelings</a:t>
            </a:r>
          </a:p>
          <a:p>
            <a:pPr lvl="1">
              <a:spcBef>
                <a:spcPts val="0"/>
              </a:spcBef>
            </a:pPr>
            <a:r>
              <a:rPr lang="en-US" sz="2000" cap="none" dirty="0">
                <a:latin typeface="Times New Roman" panose="02020603050405020304" pitchFamily="18" charset="0"/>
                <a:cs typeface="Times New Roman" panose="02020603050405020304" pitchFamily="18" charset="0"/>
              </a:rPr>
              <a:t>elicit memories appropriately</a:t>
            </a:r>
          </a:p>
          <a:p>
            <a:pPr lvl="1">
              <a:spcBef>
                <a:spcPts val="0"/>
              </a:spcBef>
            </a:pPr>
            <a:r>
              <a:rPr lang="en-US" sz="2000" cap="none" dirty="0">
                <a:latin typeface="Times New Roman" panose="02020603050405020304" pitchFamily="18" charset="0"/>
                <a:cs typeface="Times New Roman" panose="02020603050405020304" pitchFamily="18" charset="0"/>
              </a:rPr>
              <a:t>monitor and manage emotional arousal</a:t>
            </a:r>
          </a:p>
          <a:p>
            <a:pPr lvl="1">
              <a:spcBef>
                <a:spcPts val="0"/>
              </a:spcBef>
            </a:pPr>
            <a:r>
              <a:rPr lang="en-US" sz="2000" cap="none" dirty="0">
                <a:latin typeface="Times New Roman" panose="02020603050405020304" pitchFamily="18" charset="0"/>
                <a:cs typeface="Times New Roman" panose="02020603050405020304" pitchFamily="18" charset="0"/>
              </a:rPr>
              <a:t>reinforce the child in appropriate ways</a:t>
            </a:r>
          </a:p>
          <a:p>
            <a:pPr lvl="1">
              <a:spcBef>
                <a:spcPts val="0"/>
              </a:spcBef>
            </a:pPr>
            <a:r>
              <a:rPr lang="en-US" sz="2000" cap="none" dirty="0">
                <a:latin typeface="Times New Roman" panose="02020603050405020304" pitchFamily="18" charset="0"/>
                <a:cs typeface="Times New Roman" panose="02020603050405020304" pitchFamily="18" charset="0"/>
              </a:rPr>
              <a:t>conclude the task in healing and forward-looking ways. </a:t>
            </a:r>
          </a:p>
          <a:p>
            <a:pPr>
              <a:spcBef>
                <a:spcPts val="0"/>
              </a:spcBef>
            </a:pPr>
            <a:r>
              <a:rPr lang="en-US" cap="none" dirty="0">
                <a:latin typeface="Times New Roman" panose="02020603050405020304" pitchFamily="18" charset="0"/>
                <a:cs typeface="Times New Roman" panose="02020603050405020304" pitchFamily="18" charset="0"/>
              </a:rPr>
              <a:t>Very detailed procedures for how to read and re-read the narrative, attend to specific details, process the emotions, challenge unhelpful or inaccurate cognitions, use role plays or experiential exercises—to move the child to desensitization and a sense of emotional control. </a:t>
            </a:r>
          </a:p>
        </p:txBody>
      </p:sp>
      <p:pic>
        <p:nvPicPr>
          <p:cNvPr id="4" name="Picture 3">
            <a:extLst>
              <a:ext uri="{FF2B5EF4-FFF2-40B4-BE49-F238E27FC236}">
                <a16:creationId xmlns:a16="http://schemas.microsoft.com/office/drawing/2014/main" id="{95D604E0-C2FC-4EDD-BBD6-73E0C57D25C8}"/>
              </a:ext>
            </a:extLst>
          </p:cNvPr>
          <p:cNvPicPr>
            <a:picLocks noChangeAspect="1"/>
          </p:cNvPicPr>
          <p:nvPr/>
        </p:nvPicPr>
        <p:blipFill>
          <a:blip r:embed="rId2"/>
          <a:stretch>
            <a:fillRect/>
          </a:stretch>
        </p:blipFill>
        <p:spPr>
          <a:xfrm>
            <a:off x="8228746" y="1257300"/>
            <a:ext cx="3197510" cy="2404083"/>
          </a:xfrm>
          <a:prstGeom prst="rect">
            <a:avLst/>
          </a:prstGeom>
        </p:spPr>
      </p:pic>
      <p:pic>
        <p:nvPicPr>
          <p:cNvPr id="5" name="Picture 4">
            <a:extLst>
              <a:ext uri="{FF2B5EF4-FFF2-40B4-BE49-F238E27FC236}">
                <a16:creationId xmlns:a16="http://schemas.microsoft.com/office/drawing/2014/main" id="{B96332CD-A91F-48CF-8BCA-4CD5D22719EC}"/>
              </a:ext>
            </a:extLst>
          </p:cNvPr>
          <p:cNvPicPr/>
          <p:nvPr/>
        </p:nvPicPr>
        <p:blipFill rotWithShape="1">
          <a:blip r:embed="rId3"/>
          <a:srcRect l="26068" t="23931" r="24038" b="9402"/>
          <a:stretch/>
        </p:blipFill>
        <p:spPr bwMode="auto">
          <a:xfrm>
            <a:off x="8228746" y="3836616"/>
            <a:ext cx="2965450" cy="2228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231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4" y="478817"/>
            <a:ext cx="10364451" cy="1596177"/>
          </a:xfrm>
        </p:spPr>
        <p:txBody>
          <a:bodyPr/>
          <a:lstStyle/>
          <a:p>
            <a:r>
              <a:rPr lang="en-US" cap="none" dirty="0">
                <a:latin typeface="Times New Roman" panose="02020603050405020304" pitchFamily="18" charset="0"/>
                <a:cs typeface="Times New Roman" panose="02020603050405020304" pitchFamily="18" charset="0"/>
              </a:rPr>
              <a:t>Prevalence of Child Trauma</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3774" y="1716946"/>
            <a:ext cx="10681326" cy="4810854"/>
          </a:xfrm>
        </p:spPr>
        <p:txBody>
          <a:bodyPr>
            <a:noAutofit/>
          </a:bodyPr>
          <a:lstStyle/>
          <a:p>
            <a:pPr marL="0" indent="0">
              <a:buNone/>
            </a:pPr>
            <a:r>
              <a:rPr lang="en-US" sz="2800" cap="none" dirty="0">
                <a:latin typeface="Times New Roman" panose="02020603050405020304" pitchFamily="18" charset="0"/>
                <a:cs typeface="Times New Roman" panose="02020603050405020304" pitchFamily="18" charset="0"/>
              </a:rPr>
              <a:t>• Approximately 60% of U.S. youth are exposed to trauma by age 18 (</a:t>
            </a:r>
            <a:r>
              <a:rPr lang="en-US" sz="2800" cap="none" dirty="0" err="1">
                <a:latin typeface="Times New Roman" panose="02020603050405020304" pitchFamily="18" charset="0"/>
                <a:cs typeface="Times New Roman" panose="02020603050405020304" pitchFamily="18" charset="0"/>
              </a:rPr>
              <a:t>Finkelhor</a:t>
            </a:r>
            <a:r>
              <a:rPr lang="en-US" sz="2800" cap="none" dirty="0">
                <a:latin typeface="Times New Roman" panose="02020603050405020304" pitchFamily="18" charset="0"/>
                <a:cs typeface="Times New Roman" panose="02020603050405020304" pitchFamily="18" charset="0"/>
              </a:rPr>
              <a:t> et al., 2010, 2015)</a:t>
            </a:r>
          </a:p>
          <a:p>
            <a:pPr marL="0" indent="0">
              <a:buNone/>
            </a:pPr>
            <a:r>
              <a:rPr lang="en-US" sz="2800" cap="none" dirty="0">
                <a:latin typeface="Times New Roman" panose="02020603050405020304" pitchFamily="18" charset="0"/>
                <a:cs typeface="Times New Roman" panose="02020603050405020304" pitchFamily="18" charset="0"/>
              </a:rPr>
              <a:t>• Even higher in inner-city (up to 90% in an ER department)</a:t>
            </a:r>
          </a:p>
          <a:p>
            <a:pPr marL="0" indent="0">
              <a:buNone/>
            </a:pPr>
            <a:r>
              <a:rPr lang="en-US" sz="2800" cap="none" dirty="0">
                <a:latin typeface="Times New Roman" panose="02020603050405020304" pitchFamily="18" charset="0"/>
                <a:cs typeface="Times New Roman" panose="02020603050405020304" pitchFamily="18" charset="0"/>
              </a:rPr>
              <a:t>• Through Our Eyes: Children, Violence, and Trauma</a:t>
            </a:r>
          </a:p>
          <a:p>
            <a:pPr marL="0" indent="0">
              <a:buNone/>
            </a:pPr>
            <a:r>
              <a:rPr lang="en-US" sz="2800" cap="none" dirty="0">
                <a:latin typeface="Times New Roman" panose="02020603050405020304" pitchFamily="18" charset="0"/>
                <a:cs typeface="Times New Roman" panose="02020603050405020304" pitchFamily="18" charset="0"/>
              </a:rPr>
              <a:t>   How trauma impacts– </a:t>
            </a:r>
            <a:r>
              <a:rPr lang="en-US" sz="2800" cap="none" dirty="0">
                <a:latin typeface="Times New Roman" panose="02020603050405020304" pitchFamily="18" charset="0"/>
                <a:cs typeface="Times New Roman" panose="02020603050405020304" pitchFamily="18" charset="0"/>
                <a:hlinkClick r:id="rId2"/>
              </a:rPr>
              <a:t>http://www.youtube.com/watch?v=z8vZxDa2KPM</a:t>
            </a:r>
            <a:endParaRPr lang="en-US" sz="2800" cap="none" dirty="0">
              <a:latin typeface="Times New Roman" panose="02020603050405020304" pitchFamily="18" charset="0"/>
              <a:cs typeface="Times New Roman" panose="02020603050405020304" pitchFamily="18" charset="0"/>
            </a:endParaRPr>
          </a:p>
          <a:p>
            <a:r>
              <a:rPr lang="en-US" sz="2800" cap="none" dirty="0">
                <a:latin typeface="Times New Roman" panose="02020603050405020304" pitchFamily="18" charset="0"/>
                <a:cs typeface="Times New Roman" panose="02020603050405020304" pitchFamily="18" charset="0"/>
              </a:rPr>
              <a:t>Trauma types vary greatly!</a:t>
            </a:r>
          </a:p>
        </p:txBody>
      </p:sp>
    </p:spTree>
    <p:extLst>
      <p:ext uri="{BB962C8B-B14F-4D97-AF65-F5344CB8AC3E}">
        <p14:creationId xmlns:p14="http://schemas.microsoft.com/office/powerpoint/2010/main" val="1339963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In Vivo Mastery</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7086601" cy="4808166"/>
          </a:xfrm>
        </p:spPr>
        <p:txBody>
          <a:bodyPr>
            <a:noAutofit/>
          </a:bodyPr>
          <a:lstStyle/>
          <a:p>
            <a:pPr marL="0" indent="0">
              <a:buNone/>
            </a:pPr>
            <a:r>
              <a:rPr lang="en-US" sz="2400" cap="none" dirty="0">
                <a:latin typeface="Times New Roman" panose="02020603050405020304" pitchFamily="18" charset="0"/>
                <a:cs typeface="Times New Roman" panose="02020603050405020304" pitchFamily="18" charset="0"/>
              </a:rPr>
              <a:t>Many traumatized kids experience specific, trauma-related fears of things that are not actually dangerous (e.g., rooms in the house). </a:t>
            </a:r>
          </a:p>
          <a:p>
            <a:pPr marL="0" indent="0">
              <a:buNone/>
            </a:pPr>
            <a:r>
              <a:rPr lang="en-US" sz="2400" cap="none" dirty="0">
                <a:latin typeface="Times New Roman" panose="02020603050405020304" pitchFamily="18" charset="0"/>
                <a:cs typeface="Times New Roman" panose="02020603050405020304" pitchFamily="18" charset="0"/>
              </a:rPr>
              <a:t>If those fears persist after the creation of the trauma narrative, in vivo (or “real life,” as opposed to imaginal) exposure activities can be developed to help children overcome these fears.</a:t>
            </a:r>
          </a:p>
        </p:txBody>
      </p:sp>
      <p:pic>
        <p:nvPicPr>
          <p:cNvPr id="4" name="Picture 3">
            <a:extLst>
              <a:ext uri="{FF2B5EF4-FFF2-40B4-BE49-F238E27FC236}">
                <a16:creationId xmlns:a16="http://schemas.microsoft.com/office/drawing/2014/main" id="{95D604E0-C2FC-4EDD-BBD6-73E0C57D25C8}"/>
              </a:ext>
            </a:extLst>
          </p:cNvPr>
          <p:cNvPicPr>
            <a:picLocks noChangeAspect="1"/>
          </p:cNvPicPr>
          <p:nvPr/>
        </p:nvPicPr>
        <p:blipFill>
          <a:blip r:embed="rId2"/>
          <a:stretch>
            <a:fillRect/>
          </a:stretch>
        </p:blipFill>
        <p:spPr>
          <a:xfrm>
            <a:off x="8281909" y="1257300"/>
            <a:ext cx="3197510" cy="2404083"/>
          </a:xfrm>
          <a:prstGeom prst="rect">
            <a:avLst/>
          </a:prstGeom>
        </p:spPr>
      </p:pic>
      <p:pic>
        <p:nvPicPr>
          <p:cNvPr id="5" name="Picture 4">
            <a:extLst>
              <a:ext uri="{FF2B5EF4-FFF2-40B4-BE49-F238E27FC236}">
                <a16:creationId xmlns:a16="http://schemas.microsoft.com/office/drawing/2014/main" id="{42F258DD-B126-45A9-BC58-49FC686BDAF9}"/>
              </a:ext>
            </a:extLst>
          </p:cNvPr>
          <p:cNvPicPr/>
          <p:nvPr/>
        </p:nvPicPr>
        <p:blipFill rotWithShape="1">
          <a:blip r:embed="rId3"/>
          <a:srcRect l="26068" t="23931" r="24038" b="9402"/>
          <a:stretch/>
        </p:blipFill>
        <p:spPr bwMode="auto">
          <a:xfrm>
            <a:off x="8281909" y="3836616"/>
            <a:ext cx="2965450" cy="2228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699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In Vivo Mastery</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7086601" cy="4808166"/>
          </a:xfrm>
        </p:spPr>
        <p:txBody>
          <a:bodyPr>
            <a:noAutofit/>
          </a:bodyPr>
          <a:lstStyle/>
          <a:p>
            <a:pPr marL="0" indent="0">
              <a:buNone/>
            </a:pPr>
            <a:r>
              <a:rPr lang="en-US" sz="2400" i="1" cap="none" dirty="0">
                <a:latin typeface="Times New Roman" panose="02020603050405020304" pitchFamily="18" charset="0"/>
                <a:cs typeface="Times New Roman" panose="02020603050405020304" pitchFamily="18" charset="0"/>
              </a:rPr>
              <a:t>Sample techniques</a:t>
            </a:r>
          </a:p>
          <a:p>
            <a:r>
              <a:rPr lang="en-US" sz="2400" cap="none" dirty="0">
                <a:latin typeface="Times New Roman" panose="02020603050405020304" pitchFamily="18" charset="0"/>
                <a:cs typeface="Times New Roman" panose="02020603050405020304" pitchFamily="18" charset="0"/>
              </a:rPr>
              <a:t>If necessary, provide a rationale</a:t>
            </a:r>
          </a:p>
          <a:p>
            <a:r>
              <a:rPr lang="en-US" sz="2400" cap="none" dirty="0">
                <a:latin typeface="Times New Roman" panose="02020603050405020304" pitchFamily="18" charset="0"/>
                <a:cs typeface="Times New Roman" panose="02020603050405020304" pitchFamily="18" charset="0"/>
              </a:rPr>
              <a:t>Follow in vivo mastery techniques, e.g., </a:t>
            </a:r>
          </a:p>
          <a:p>
            <a:pPr lvl="1"/>
            <a:r>
              <a:rPr lang="en-US" sz="2200" cap="none" dirty="0">
                <a:latin typeface="Times New Roman" panose="02020603050405020304" pitchFamily="18" charset="0"/>
                <a:cs typeface="Times New Roman" panose="02020603050405020304" pitchFamily="18" charset="0"/>
              </a:rPr>
              <a:t>gather info about feared situations, </a:t>
            </a:r>
          </a:p>
          <a:p>
            <a:pPr lvl="1"/>
            <a:r>
              <a:rPr lang="en-US" sz="2200" cap="none" dirty="0">
                <a:latin typeface="Times New Roman" panose="02020603050405020304" pitchFamily="18" charset="0"/>
                <a:cs typeface="Times New Roman" panose="02020603050405020304" pitchFamily="18" charset="0"/>
              </a:rPr>
              <a:t>construct a fear hierarchy,</a:t>
            </a:r>
          </a:p>
          <a:p>
            <a:pPr lvl="1"/>
            <a:r>
              <a:rPr lang="en-US" sz="2200" cap="none" dirty="0">
                <a:latin typeface="Times New Roman" panose="02020603050405020304" pitchFamily="18" charset="0"/>
                <a:cs typeface="Times New Roman" panose="02020603050405020304" pitchFamily="18" charset="0"/>
              </a:rPr>
              <a:t>implement the exposure schedule, </a:t>
            </a:r>
          </a:p>
          <a:p>
            <a:pPr lvl="1"/>
            <a:r>
              <a:rPr lang="en-US" sz="2200" cap="none" dirty="0">
                <a:latin typeface="Times New Roman" panose="02020603050405020304" pitchFamily="18" charset="0"/>
                <a:cs typeface="Times New Roman" panose="02020603050405020304" pitchFamily="18" charset="0"/>
              </a:rPr>
              <a:t>repeat and progress</a:t>
            </a:r>
          </a:p>
          <a:p>
            <a:pPr lvl="1"/>
            <a:r>
              <a:rPr lang="en-US" sz="2200" cap="none" dirty="0">
                <a:latin typeface="Times New Roman" panose="02020603050405020304" pitchFamily="18" charset="0"/>
                <a:cs typeface="Times New Roman" panose="02020603050405020304" pitchFamily="18" charset="0"/>
              </a:rPr>
              <a:t>etc. </a:t>
            </a:r>
          </a:p>
          <a:p>
            <a:r>
              <a:rPr lang="en-US" sz="2400" cap="none" dirty="0">
                <a:latin typeface="Times New Roman" panose="02020603050405020304" pitchFamily="18" charset="0"/>
                <a:cs typeface="Times New Roman" panose="02020603050405020304" pitchFamily="18" charset="0"/>
              </a:rPr>
              <a:t>Goal=mastery over emotional reactions to the memory, ability to control response when triggered</a:t>
            </a:r>
          </a:p>
        </p:txBody>
      </p:sp>
      <p:pic>
        <p:nvPicPr>
          <p:cNvPr id="4" name="Picture 3">
            <a:extLst>
              <a:ext uri="{FF2B5EF4-FFF2-40B4-BE49-F238E27FC236}">
                <a16:creationId xmlns:a16="http://schemas.microsoft.com/office/drawing/2014/main" id="{95D604E0-C2FC-4EDD-BBD6-73E0C57D25C8}"/>
              </a:ext>
            </a:extLst>
          </p:cNvPr>
          <p:cNvPicPr>
            <a:picLocks noChangeAspect="1"/>
          </p:cNvPicPr>
          <p:nvPr/>
        </p:nvPicPr>
        <p:blipFill>
          <a:blip r:embed="rId2"/>
          <a:stretch>
            <a:fillRect/>
          </a:stretch>
        </p:blipFill>
        <p:spPr>
          <a:xfrm>
            <a:off x="8462662" y="1257299"/>
            <a:ext cx="3197510" cy="2404083"/>
          </a:xfrm>
          <a:prstGeom prst="rect">
            <a:avLst/>
          </a:prstGeom>
        </p:spPr>
      </p:pic>
      <p:pic>
        <p:nvPicPr>
          <p:cNvPr id="5" name="Picture 4">
            <a:extLst>
              <a:ext uri="{FF2B5EF4-FFF2-40B4-BE49-F238E27FC236}">
                <a16:creationId xmlns:a16="http://schemas.microsoft.com/office/drawing/2014/main" id="{3C01233E-F831-423D-94B6-82D811EFC94B}"/>
              </a:ext>
            </a:extLst>
          </p:cNvPr>
          <p:cNvPicPr/>
          <p:nvPr/>
        </p:nvPicPr>
        <p:blipFill rotWithShape="1">
          <a:blip r:embed="rId3"/>
          <a:srcRect l="26068" t="23931" r="24038" b="9402"/>
          <a:stretch/>
        </p:blipFill>
        <p:spPr bwMode="auto">
          <a:xfrm>
            <a:off x="8462662" y="3788769"/>
            <a:ext cx="2965450" cy="2228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0876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Conjoint Parent-Child Sessions</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7086601" cy="4808166"/>
          </a:xfrm>
        </p:spPr>
        <p:txBody>
          <a:bodyPr>
            <a:noAutofit/>
          </a:bodyPr>
          <a:lstStyle/>
          <a:p>
            <a:pPr marL="0" indent="0">
              <a:buNone/>
            </a:pPr>
            <a:r>
              <a:rPr lang="en-US" sz="2400" cap="none" dirty="0">
                <a:latin typeface="Times New Roman" panose="02020603050405020304" pitchFamily="18" charset="0"/>
                <a:cs typeface="Times New Roman" panose="02020603050405020304" pitchFamily="18" charset="0"/>
              </a:rPr>
              <a:t>Virtually all components of TF-CBT involve use of conjoint sessions.</a:t>
            </a:r>
          </a:p>
          <a:p>
            <a:pPr marL="0" indent="0">
              <a:buNone/>
            </a:pPr>
            <a:r>
              <a:rPr lang="en-US" sz="2400" cap="none" dirty="0">
                <a:latin typeface="Times New Roman" panose="02020603050405020304" pitchFamily="18" charset="0"/>
                <a:cs typeface="Times New Roman" panose="02020603050405020304" pitchFamily="18" charset="0"/>
              </a:rPr>
              <a:t>Last couple of sessions focus explicitly on sharing the trauma narrative with the caregiver(s). </a:t>
            </a:r>
          </a:p>
          <a:p>
            <a:pPr marL="0" indent="0">
              <a:buNone/>
            </a:pPr>
            <a:r>
              <a:rPr lang="en-US" sz="2400" cap="none" dirty="0">
                <a:latin typeface="Times New Roman" panose="02020603050405020304" pitchFamily="18" charset="0"/>
                <a:cs typeface="Times New Roman" panose="02020603050405020304" pitchFamily="18" charset="0"/>
              </a:rPr>
              <a:t>Significant caregiver preparation is usually necessary through individual time with them before sharing the narrative.</a:t>
            </a:r>
          </a:p>
          <a:p>
            <a:pPr marL="0" indent="0">
              <a:buNone/>
            </a:pPr>
            <a:r>
              <a:rPr lang="en-US" sz="2400" cap="none" dirty="0">
                <a:latin typeface="Times New Roman" panose="02020603050405020304" pitchFamily="18" charset="0"/>
                <a:cs typeface="Times New Roman" panose="02020603050405020304" pitchFamily="18" charset="0"/>
              </a:rPr>
              <a:t>Must set up for success and ensure that the </a:t>
            </a:r>
            <a:r>
              <a:rPr lang="en-US" sz="2400" cap="none" dirty="0" err="1">
                <a:latin typeface="Times New Roman" panose="02020603050405020304" pitchFamily="18" charset="0"/>
                <a:cs typeface="Times New Roman" panose="02020603050405020304" pitchFamily="18" charset="0"/>
              </a:rPr>
              <a:t>caregive</a:t>
            </a:r>
            <a:r>
              <a:rPr lang="en-US" sz="2400" cap="none" dirty="0">
                <a:latin typeface="Times New Roman" panose="02020603050405020304" pitchFamily="18" charset="0"/>
                <a:cs typeface="Times New Roman" panose="02020603050405020304" pitchFamily="18" charset="0"/>
              </a:rPr>
              <a:t> is supportive when the child shared, and they validate the child’s experience and feelings.</a:t>
            </a:r>
          </a:p>
        </p:txBody>
      </p:sp>
      <p:pic>
        <p:nvPicPr>
          <p:cNvPr id="4" name="Picture 3">
            <a:extLst>
              <a:ext uri="{FF2B5EF4-FFF2-40B4-BE49-F238E27FC236}">
                <a16:creationId xmlns:a16="http://schemas.microsoft.com/office/drawing/2014/main" id="{95D604E0-C2FC-4EDD-BBD6-73E0C57D25C8}"/>
              </a:ext>
            </a:extLst>
          </p:cNvPr>
          <p:cNvPicPr>
            <a:picLocks noChangeAspect="1"/>
          </p:cNvPicPr>
          <p:nvPr/>
        </p:nvPicPr>
        <p:blipFill>
          <a:blip r:embed="rId2"/>
          <a:stretch>
            <a:fillRect/>
          </a:stretch>
        </p:blipFill>
        <p:spPr>
          <a:xfrm>
            <a:off x="8303174" y="1257299"/>
            <a:ext cx="3197510" cy="2404083"/>
          </a:xfrm>
          <a:prstGeom prst="rect">
            <a:avLst/>
          </a:prstGeom>
        </p:spPr>
      </p:pic>
      <p:pic>
        <p:nvPicPr>
          <p:cNvPr id="5" name="Picture 4">
            <a:extLst>
              <a:ext uri="{FF2B5EF4-FFF2-40B4-BE49-F238E27FC236}">
                <a16:creationId xmlns:a16="http://schemas.microsoft.com/office/drawing/2014/main" id="{11BF63F4-5F20-493E-8CA3-FF55E581090A}"/>
              </a:ext>
            </a:extLst>
          </p:cNvPr>
          <p:cNvPicPr/>
          <p:nvPr/>
        </p:nvPicPr>
        <p:blipFill rotWithShape="1">
          <a:blip r:embed="rId3"/>
          <a:srcRect l="26068" t="23931" r="24038" b="9402"/>
          <a:stretch/>
        </p:blipFill>
        <p:spPr bwMode="auto">
          <a:xfrm>
            <a:off x="8312151" y="3836616"/>
            <a:ext cx="2965450" cy="2228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1944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Conjoint Parent-Child Sessions</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299"/>
            <a:ext cx="7086601" cy="5404757"/>
          </a:xfrm>
        </p:spPr>
        <p:txBody>
          <a:bodyPr>
            <a:noAutofit/>
          </a:bodyPr>
          <a:lstStyle/>
          <a:p>
            <a:pPr marL="0" indent="0">
              <a:buNone/>
            </a:pPr>
            <a:r>
              <a:rPr lang="en-US" sz="2400" i="1" cap="none" dirty="0">
                <a:latin typeface="Times New Roman" panose="02020603050405020304" pitchFamily="18" charset="0"/>
                <a:cs typeface="Times New Roman" panose="02020603050405020304" pitchFamily="18" charset="0"/>
              </a:rPr>
              <a:t>Sample techniques</a:t>
            </a:r>
            <a:endParaRPr lang="en-US" sz="2400" cap="none" dirty="0">
              <a:latin typeface="Times New Roman" panose="02020603050405020304" pitchFamily="18" charset="0"/>
              <a:cs typeface="Times New Roman" panose="02020603050405020304" pitchFamily="18" charset="0"/>
            </a:endParaRPr>
          </a:p>
          <a:p>
            <a:r>
              <a:rPr lang="en-US" sz="2200" cap="none" dirty="0">
                <a:latin typeface="Times New Roman" panose="02020603050405020304" pitchFamily="18" charset="0"/>
                <a:cs typeface="Times New Roman" panose="02020603050405020304" pitchFamily="18" charset="0"/>
              </a:rPr>
              <a:t>Prepare!  </a:t>
            </a:r>
          </a:p>
          <a:p>
            <a:pPr lvl="1"/>
            <a:r>
              <a:rPr lang="en-US" sz="2200" cap="none" dirty="0">
                <a:latin typeface="Times New Roman" panose="02020603050405020304" pitchFamily="18" charset="0"/>
                <a:cs typeface="Times New Roman" panose="02020603050405020304" pitchFamily="18" charset="0"/>
              </a:rPr>
              <a:t>Is child ready to share? </a:t>
            </a:r>
          </a:p>
          <a:p>
            <a:pPr lvl="1"/>
            <a:r>
              <a:rPr lang="en-US" sz="2200" cap="none" dirty="0">
                <a:latin typeface="Times New Roman" panose="02020603050405020304" pitchFamily="18" charset="0"/>
                <a:cs typeface="Times New Roman" panose="02020603050405020304" pitchFamily="18" charset="0"/>
              </a:rPr>
              <a:t>Are parents ready to be supportive? </a:t>
            </a:r>
          </a:p>
          <a:p>
            <a:pPr lvl="1"/>
            <a:r>
              <a:rPr lang="en-US" sz="2200" cap="none" dirty="0">
                <a:latin typeface="Times New Roman" panose="02020603050405020304" pitchFamily="18" charset="0"/>
                <a:cs typeface="Times New Roman" panose="02020603050405020304" pitchFamily="18" charset="0"/>
              </a:rPr>
              <a:t>Can both manage personal distress?</a:t>
            </a:r>
          </a:p>
          <a:p>
            <a:r>
              <a:rPr lang="en-US" sz="2200" cap="none" dirty="0">
                <a:latin typeface="Times New Roman" panose="02020603050405020304" pitchFamily="18" charset="0"/>
                <a:cs typeface="Times New Roman" panose="02020603050405020304" pitchFamily="18" charset="0"/>
              </a:rPr>
              <a:t>Detailed techniques for explaining rationale and structure for conjoint sessions, how to start, how to share, how to listen, facilitating discussion and questions, ending the sessions, helping facilitate feelings and future conversations.</a:t>
            </a:r>
          </a:p>
          <a:p>
            <a:r>
              <a:rPr lang="en-US" sz="2200" cap="none" dirty="0">
                <a:latin typeface="Times New Roman" panose="02020603050405020304" pitchFamily="18" charset="0"/>
                <a:cs typeface="Times New Roman" panose="02020603050405020304" pitchFamily="18" charset="0"/>
              </a:rPr>
              <a:t>Can go terribly wrong if unsure and unprepared.</a:t>
            </a:r>
          </a:p>
          <a:p>
            <a:endParaRPr lang="en-US" sz="2400" cap="none" dirty="0">
              <a:latin typeface="Times New Roman" panose="02020603050405020304" pitchFamily="18" charset="0"/>
              <a:cs typeface="Times New Roman" panose="02020603050405020304" pitchFamily="18" charset="0"/>
            </a:endParaRPr>
          </a:p>
          <a:p>
            <a:endParaRPr lang="en-US" sz="2400" cap="none" dirty="0">
              <a:latin typeface="Times New Roman" panose="02020603050405020304" pitchFamily="18" charset="0"/>
              <a:cs typeface="Times New Roman" panose="02020603050405020304" pitchFamily="18" charset="0"/>
            </a:endParaRPr>
          </a:p>
          <a:p>
            <a:pPr marL="0" indent="0">
              <a:buNone/>
            </a:pPr>
            <a:endParaRPr lang="en-US" sz="2400" cap="none"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5D604E0-C2FC-4EDD-BBD6-73E0C57D25C8}"/>
              </a:ext>
            </a:extLst>
          </p:cNvPr>
          <p:cNvPicPr>
            <a:picLocks noChangeAspect="1"/>
          </p:cNvPicPr>
          <p:nvPr/>
        </p:nvPicPr>
        <p:blipFill>
          <a:blip r:embed="rId2"/>
          <a:stretch>
            <a:fillRect/>
          </a:stretch>
        </p:blipFill>
        <p:spPr>
          <a:xfrm>
            <a:off x="8303174" y="1257299"/>
            <a:ext cx="3197510" cy="2404083"/>
          </a:xfrm>
          <a:prstGeom prst="rect">
            <a:avLst/>
          </a:prstGeom>
        </p:spPr>
      </p:pic>
      <p:pic>
        <p:nvPicPr>
          <p:cNvPr id="5" name="Picture 4">
            <a:extLst>
              <a:ext uri="{FF2B5EF4-FFF2-40B4-BE49-F238E27FC236}">
                <a16:creationId xmlns:a16="http://schemas.microsoft.com/office/drawing/2014/main" id="{11BF63F4-5F20-493E-8CA3-FF55E581090A}"/>
              </a:ext>
            </a:extLst>
          </p:cNvPr>
          <p:cNvPicPr/>
          <p:nvPr/>
        </p:nvPicPr>
        <p:blipFill rotWithShape="1">
          <a:blip r:embed="rId3"/>
          <a:srcRect l="26068" t="23931" r="24038" b="9402"/>
          <a:stretch/>
        </p:blipFill>
        <p:spPr bwMode="auto">
          <a:xfrm>
            <a:off x="8312151" y="3836616"/>
            <a:ext cx="2965450" cy="2228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4159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Enhancing Safety &amp; Future Development</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7006857" cy="4808166"/>
          </a:xfrm>
        </p:spPr>
        <p:txBody>
          <a:bodyPr>
            <a:noAutofit/>
          </a:bodyPr>
          <a:lstStyle/>
          <a:p>
            <a:pPr marL="0" indent="0">
              <a:buNone/>
            </a:pPr>
            <a:r>
              <a:rPr lang="en-US" sz="2400" cap="none" dirty="0">
                <a:latin typeface="Times New Roman" panose="02020603050405020304" pitchFamily="18" charset="0"/>
                <a:cs typeface="Times New Roman" panose="02020603050405020304" pitchFamily="18" charset="0"/>
              </a:rPr>
              <a:t>The final component emphasizes ensuring healthy child and family growth after treatment is over. </a:t>
            </a:r>
          </a:p>
          <a:p>
            <a:pPr marL="0" indent="0">
              <a:buNone/>
            </a:pPr>
            <a:r>
              <a:rPr lang="en-US" sz="2400" cap="none" dirty="0">
                <a:latin typeface="Times New Roman" panose="02020603050405020304" pitchFamily="18" charset="0"/>
                <a:cs typeface="Times New Roman" panose="02020603050405020304" pitchFamily="18" charset="0"/>
              </a:rPr>
              <a:t>Focus of sessions: Enhancing family communication and children’s personal safety skills</a:t>
            </a:r>
          </a:p>
          <a:p>
            <a:pPr marL="0" indent="0">
              <a:buNone/>
            </a:pPr>
            <a:r>
              <a:rPr lang="en-US" sz="2400" i="1" cap="none" dirty="0">
                <a:latin typeface="Times New Roman" panose="02020603050405020304" pitchFamily="18" charset="0"/>
                <a:cs typeface="Times New Roman" panose="02020603050405020304" pitchFamily="18" charset="0"/>
              </a:rPr>
              <a:t>Purpose: </a:t>
            </a:r>
          </a:p>
          <a:p>
            <a:r>
              <a:rPr lang="en-US" sz="2400" cap="none" dirty="0">
                <a:latin typeface="Times New Roman" panose="02020603050405020304" pitchFamily="18" charset="0"/>
                <a:cs typeface="Times New Roman" panose="02020603050405020304" pitchFamily="18" charset="0"/>
              </a:rPr>
              <a:t>to minimize risk for future victimization and </a:t>
            </a:r>
          </a:p>
          <a:p>
            <a:r>
              <a:rPr lang="en-US" sz="2400" cap="none" dirty="0">
                <a:latin typeface="Times New Roman" panose="02020603050405020304" pitchFamily="18" charset="0"/>
                <a:cs typeface="Times New Roman" panose="02020603050405020304" pitchFamily="18" charset="0"/>
              </a:rPr>
              <a:t>enhance feelings of self-efficacy and self-competence.</a:t>
            </a:r>
          </a:p>
          <a:p>
            <a:pPr marL="0" indent="0">
              <a:buNone/>
            </a:pPr>
            <a:endParaRPr lang="en-US" cap="none"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5D604E0-C2FC-4EDD-BBD6-73E0C57D25C8}"/>
              </a:ext>
            </a:extLst>
          </p:cNvPr>
          <p:cNvPicPr>
            <a:picLocks noChangeAspect="1"/>
          </p:cNvPicPr>
          <p:nvPr/>
        </p:nvPicPr>
        <p:blipFill>
          <a:blip r:embed="rId2"/>
          <a:stretch>
            <a:fillRect/>
          </a:stretch>
        </p:blipFill>
        <p:spPr>
          <a:xfrm>
            <a:off x="8260644" y="1332853"/>
            <a:ext cx="3197510" cy="2404083"/>
          </a:xfrm>
          <a:prstGeom prst="rect">
            <a:avLst/>
          </a:prstGeom>
        </p:spPr>
      </p:pic>
      <p:pic>
        <p:nvPicPr>
          <p:cNvPr id="5" name="Picture 4">
            <a:extLst>
              <a:ext uri="{FF2B5EF4-FFF2-40B4-BE49-F238E27FC236}">
                <a16:creationId xmlns:a16="http://schemas.microsoft.com/office/drawing/2014/main" id="{ACE6C1D0-B6CB-41B9-8E11-313ADA4040A2}"/>
              </a:ext>
            </a:extLst>
          </p:cNvPr>
          <p:cNvPicPr/>
          <p:nvPr/>
        </p:nvPicPr>
        <p:blipFill rotWithShape="1">
          <a:blip r:embed="rId3"/>
          <a:srcRect l="26068" t="23931" r="24038" b="9402"/>
          <a:stretch/>
        </p:blipFill>
        <p:spPr bwMode="auto">
          <a:xfrm>
            <a:off x="8312151" y="3836616"/>
            <a:ext cx="2965450" cy="2228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9609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Enhancing Safety &amp; Future Development</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7086601" cy="4808166"/>
          </a:xfrm>
        </p:spPr>
        <p:txBody>
          <a:bodyPr>
            <a:noAutofit/>
          </a:bodyPr>
          <a:lstStyle/>
          <a:p>
            <a:pPr marL="0" indent="0">
              <a:buNone/>
            </a:pPr>
            <a:r>
              <a:rPr lang="en-US" sz="2400" i="1" cap="none" dirty="0">
                <a:latin typeface="Times New Roman" panose="02020603050405020304" pitchFamily="18" charset="0"/>
                <a:cs typeface="Times New Roman" panose="02020603050405020304" pitchFamily="18" charset="0"/>
              </a:rPr>
              <a:t>Sample techniques</a:t>
            </a:r>
          </a:p>
          <a:p>
            <a:r>
              <a:rPr lang="en-US" sz="2400" cap="none" dirty="0">
                <a:latin typeface="Times New Roman" panose="02020603050405020304" pitchFamily="18" charset="0"/>
                <a:cs typeface="Times New Roman" panose="02020603050405020304" pitchFamily="18" charset="0"/>
              </a:rPr>
              <a:t>Detailed techniques for how to: time conversations about safety-related behaviors, avoid future trauma, acknowledge progress made, involve caregivers, teach how to communicate feelings clearly and openly, practice effective responses to future or ongoing threatening situations, teach how to identify and advocating for safe people and places, teach body ownership, teach how to ask for help.</a:t>
            </a:r>
          </a:p>
          <a:p>
            <a:r>
              <a:rPr lang="en-US" sz="2400" cap="none" dirty="0">
                <a:latin typeface="Times New Roman" panose="02020603050405020304" pitchFamily="18" charset="0"/>
                <a:cs typeface="Times New Roman" panose="02020603050405020304" pitchFamily="18" charset="0"/>
              </a:rPr>
              <a:t>How and when to end therapy.</a:t>
            </a:r>
          </a:p>
          <a:p>
            <a:pPr marL="0" indent="0">
              <a:buNone/>
            </a:pPr>
            <a:endParaRPr lang="en-US" cap="none"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5D604E0-C2FC-4EDD-BBD6-73E0C57D25C8}"/>
              </a:ext>
            </a:extLst>
          </p:cNvPr>
          <p:cNvPicPr>
            <a:picLocks noChangeAspect="1"/>
          </p:cNvPicPr>
          <p:nvPr/>
        </p:nvPicPr>
        <p:blipFill>
          <a:blip r:embed="rId2"/>
          <a:stretch>
            <a:fillRect/>
          </a:stretch>
        </p:blipFill>
        <p:spPr>
          <a:xfrm>
            <a:off x="8260644" y="1332853"/>
            <a:ext cx="3197510" cy="2404083"/>
          </a:xfrm>
          <a:prstGeom prst="rect">
            <a:avLst/>
          </a:prstGeom>
        </p:spPr>
      </p:pic>
      <p:pic>
        <p:nvPicPr>
          <p:cNvPr id="5" name="Picture 4">
            <a:extLst>
              <a:ext uri="{FF2B5EF4-FFF2-40B4-BE49-F238E27FC236}">
                <a16:creationId xmlns:a16="http://schemas.microsoft.com/office/drawing/2014/main" id="{ACE6C1D0-B6CB-41B9-8E11-313ADA4040A2}"/>
              </a:ext>
            </a:extLst>
          </p:cNvPr>
          <p:cNvPicPr/>
          <p:nvPr/>
        </p:nvPicPr>
        <p:blipFill rotWithShape="1">
          <a:blip r:embed="rId3"/>
          <a:srcRect l="26068" t="23931" r="24038" b="9402"/>
          <a:stretch/>
        </p:blipFill>
        <p:spPr bwMode="auto">
          <a:xfrm>
            <a:off x="8312151" y="3836616"/>
            <a:ext cx="2965450" cy="2228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1978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215901"/>
            <a:ext cx="10160626" cy="876300"/>
          </a:xfrm>
        </p:spPr>
        <p:txBody>
          <a:bodyPr>
            <a:normAutofit fontScale="90000"/>
          </a:bodyPr>
          <a:lstStyle/>
          <a:p>
            <a:br>
              <a:rPr lang="en-US" cap="none" dirty="0">
                <a:latin typeface="Times New Roman" panose="02020603050405020304" pitchFamily="18" charset="0"/>
                <a:cs typeface="Times New Roman" panose="02020603050405020304" pitchFamily="18" charset="0"/>
              </a:rPr>
            </a:br>
            <a:r>
              <a:rPr lang="en-US" cap="none" dirty="0">
                <a:latin typeface="Times New Roman" panose="02020603050405020304" pitchFamily="18" charset="0"/>
                <a:cs typeface="Times New Roman" panose="02020603050405020304" pitchFamily="18" charset="0"/>
              </a:rPr>
              <a:t>TF-CBT Delivery Details</a:t>
            </a:r>
            <a:br>
              <a:rPr lang="en-US" cap="none" dirty="0">
                <a:latin typeface="Times New Roman" panose="02020603050405020304" pitchFamily="18" charset="0"/>
                <a:cs typeface="Times New Roman" panose="02020603050405020304" pitchFamily="18" charset="0"/>
              </a:rPr>
            </a:br>
            <a:endParaRPr lang="en-US" cap="none"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10464801" cy="4808166"/>
          </a:xfrm>
        </p:spPr>
        <p:txBody>
          <a:bodyPr>
            <a:noAutofit/>
          </a:bodyPr>
          <a:lstStyle/>
          <a:p>
            <a:pPr marL="0" indent="0">
              <a:buNone/>
            </a:pPr>
            <a:r>
              <a:rPr lang="en-US" sz="2400" u="sng" cap="none" dirty="0">
                <a:latin typeface="Times New Roman" panose="02020603050405020304" pitchFamily="18" charset="0"/>
                <a:cs typeface="Times New Roman" panose="02020603050405020304" pitchFamily="18" charset="0"/>
              </a:rPr>
              <a:t>Parent/Caregiver Involvement</a:t>
            </a:r>
            <a:endParaRPr lang="en-US" sz="2400" cap="none" dirty="0">
              <a:latin typeface="Times New Roman" panose="02020603050405020304" pitchFamily="18" charset="0"/>
              <a:cs typeface="Times New Roman" panose="02020603050405020304" pitchFamily="18" charset="0"/>
            </a:endParaRPr>
          </a:p>
          <a:p>
            <a:r>
              <a:rPr lang="en-US" sz="2400" cap="none" dirty="0">
                <a:latin typeface="Times New Roman" panose="02020603050405020304" pitchFamily="18" charset="0"/>
                <a:cs typeface="Times New Roman" panose="02020603050405020304" pitchFamily="18" charset="0"/>
              </a:rPr>
              <a:t>A supportive parent or other caregiver (grandparent, aunt/uncle, adult sibling, or foster parents) should be involved in treatment, as well as the child. </a:t>
            </a:r>
          </a:p>
          <a:p>
            <a:r>
              <a:rPr lang="en-US" sz="2400" cap="none" dirty="0">
                <a:latin typeface="Times New Roman" panose="02020603050405020304" pitchFamily="18" charset="0"/>
                <a:cs typeface="Times New Roman" panose="02020603050405020304" pitchFamily="18" charset="0"/>
              </a:rPr>
              <a:t>All TF-CBT treatment sessions involve both the child and the supportive caregiver. </a:t>
            </a:r>
          </a:p>
          <a:p>
            <a:r>
              <a:rPr lang="en-US" sz="2400" cap="none" dirty="0">
                <a:latin typeface="Times New Roman" panose="02020603050405020304" pitchFamily="18" charset="0"/>
                <a:cs typeface="Times New Roman" panose="02020603050405020304" pitchFamily="18" charset="0"/>
              </a:rPr>
              <a:t>The structure of sessions varies by treatment component, the age and developmental level of the child, and other factors. </a:t>
            </a:r>
          </a:p>
          <a:p>
            <a:r>
              <a:rPr lang="en-US" sz="2400" cap="none" dirty="0">
                <a:latin typeface="Times New Roman" panose="02020603050405020304" pitchFamily="18" charset="0"/>
                <a:cs typeface="Times New Roman" panose="02020603050405020304" pitchFamily="18" charset="0"/>
              </a:rPr>
              <a:t>However, most sessions involve individual time working with the child, some time working with the parent/caregiver individually, and some time spent working conjointly with the child and the parent/caregiver.</a:t>
            </a:r>
          </a:p>
          <a:p>
            <a:pPr marL="0" indent="0">
              <a:buNone/>
            </a:pPr>
            <a:endParaRPr lang="en-US" cap="none" dirty="0">
              <a:latin typeface="Times New Roman" panose="02020603050405020304" pitchFamily="18" charset="0"/>
              <a:cs typeface="Times New Roman" panose="02020603050405020304" pitchFamily="18" charset="0"/>
            </a:endParaRPr>
          </a:p>
          <a:p>
            <a:pPr marL="0" indent="0">
              <a:buNone/>
            </a:pP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1685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215901"/>
            <a:ext cx="10160626" cy="876300"/>
          </a:xfrm>
        </p:spPr>
        <p:txBody>
          <a:bodyPr>
            <a:normAutofit fontScale="90000"/>
          </a:bodyPr>
          <a:lstStyle/>
          <a:p>
            <a:br>
              <a:rPr lang="en-US" cap="none" dirty="0">
                <a:latin typeface="Times New Roman" panose="02020603050405020304" pitchFamily="18" charset="0"/>
                <a:cs typeface="Times New Roman" panose="02020603050405020304" pitchFamily="18" charset="0"/>
              </a:rPr>
            </a:br>
            <a:r>
              <a:rPr lang="en-US" cap="none" dirty="0">
                <a:latin typeface="Times New Roman" panose="02020603050405020304" pitchFamily="18" charset="0"/>
                <a:cs typeface="Times New Roman" panose="02020603050405020304" pitchFamily="18" charset="0"/>
              </a:rPr>
              <a:t>TF-CBT Delivery Details</a:t>
            </a:r>
            <a:br>
              <a:rPr lang="en-US" cap="none" dirty="0">
                <a:latin typeface="Times New Roman" panose="02020603050405020304" pitchFamily="18" charset="0"/>
                <a:cs typeface="Times New Roman" panose="02020603050405020304" pitchFamily="18" charset="0"/>
              </a:rPr>
            </a:br>
            <a:endParaRPr lang="en-US" cap="none"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99460" y="956931"/>
            <a:ext cx="10379740" cy="5422604"/>
          </a:xfrm>
        </p:spPr>
        <p:txBody>
          <a:bodyPr>
            <a:noAutofit/>
          </a:bodyPr>
          <a:lstStyle/>
          <a:p>
            <a:pPr marL="0" indent="0">
              <a:buNone/>
            </a:pPr>
            <a:r>
              <a:rPr lang="en-US" sz="2400" u="sng" cap="none" dirty="0">
                <a:latin typeface="Times New Roman" panose="02020603050405020304" pitchFamily="18" charset="0"/>
                <a:cs typeface="Times New Roman" panose="02020603050405020304" pitchFamily="18" charset="0"/>
              </a:rPr>
              <a:t>Gradual Exposure</a:t>
            </a:r>
          </a:p>
          <a:p>
            <a:r>
              <a:rPr lang="en-US" sz="2400" cap="none" dirty="0">
                <a:latin typeface="Times New Roman" panose="02020603050405020304" pitchFamily="18" charset="0"/>
                <a:cs typeface="Times New Roman" panose="02020603050405020304" pitchFamily="18" charset="0"/>
              </a:rPr>
              <a:t>Every phase and every session involves some form of psychological exposure to the traumatic event </a:t>
            </a:r>
          </a:p>
          <a:p>
            <a:r>
              <a:rPr lang="en-US" sz="2400" cap="none" dirty="0">
                <a:latin typeface="Times New Roman" panose="02020603050405020304" pitchFamily="18" charset="0"/>
                <a:cs typeface="Times New Roman" panose="02020603050405020304" pitchFamily="18" charset="0"/>
              </a:rPr>
              <a:t>In each session we review some aspect of the trauma.  Examples:</a:t>
            </a:r>
          </a:p>
          <a:p>
            <a:pPr lvl="1"/>
            <a:r>
              <a:rPr lang="en-US" sz="2000" cap="none" dirty="0">
                <a:latin typeface="Times New Roman" panose="02020603050405020304" pitchFamily="18" charset="0"/>
                <a:cs typeface="Times New Roman" panose="02020603050405020304" pitchFamily="18" charset="0"/>
              </a:rPr>
              <a:t>Relaxation—teach general skills first, then apply to the tension related to the traumatic event. </a:t>
            </a:r>
          </a:p>
          <a:p>
            <a:pPr lvl="1"/>
            <a:r>
              <a:rPr lang="en-US" sz="2000" cap="none" dirty="0">
                <a:latin typeface="Times New Roman" panose="02020603050405020304" pitchFamily="18" charset="0"/>
                <a:cs typeface="Times New Roman" panose="02020603050405020304" pitchFamily="18" charset="0"/>
              </a:rPr>
              <a:t>Affect Identification and Regulation--identify trauma-related emotions, then discuss. </a:t>
            </a:r>
          </a:p>
          <a:p>
            <a:r>
              <a:rPr lang="en-US" sz="2400" cap="none" dirty="0">
                <a:latin typeface="Times New Roman" panose="02020603050405020304" pitchFamily="18" charset="0"/>
                <a:cs typeface="Times New Roman" panose="02020603050405020304" pitchFamily="18" charset="0"/>
              </a:rPr>
              <a:t>Every component of TF-CBT includes discussion of the child’s traumatic experiences and their effects. This helps improve mastery and sets the stage for the successful development and processing of the trauma narrative.</a:t>
            </a:r>
          </a:p>
          <a:p>
            <a:r>
              <a:rPr lang="en-US" sz="2400" cap="none" dirty="0">
                <a:latin typeface="Times New Roman" panose="02020603050405020304" pitchFamily="18" charset="0"/>
                <a:cs typeface="Times New Roman" panose="02020603050405020304" pitchFamily="18" charset="0"/>
              </a:rPr>
              <a:t>Different than “flooding,” “prolonged exposure,” or other intense methods of remembering and reviewing trauma experiences—do not confuse). </a:t>
            </a:r>
          </a:p>
          <a:p>
            <a:endParaRPr lang="en-US" cap="none" dirty="0">
              <a:latin typeface="Times New Roman" panose="02020603050405020304" pitchFamily="18" charset="0"/>
              <a:cs typeface="Times New Roman" panose="02020603050405020304" pitchFamily="18" charset="0"/>
            </a:endParaRPr>
          </a:p>
          <a:p>
            <a:pPr marL="0" indent="0">
              <a:buNone/>
            </a:pPr>
            <a:endParaRPr lang="en-US" cap="none" dirty="0">
              <a:latin typeface="Times New Roman" panose="02020603050405020304" pitchFamily="18" charset="0"/>
              <a:cs typeface="Times New Roman" panose="02020603050405020304" pitchFamily="18" charset="0"/>
            </a:endParaRPr>
          </a:p>
          <a:p>
            <a:pPr marL="0" indent="0">
              <a:buNone/>
            </a:pP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026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215901"/>
            <a:ext cx="10160626" cy="876300"/>
          </a:xfrm>
        </p:spPr>
        <p:txBody>
          <a:bodyPr>
            <a:normAutofit fontScale="90000"/>
          </a:bodyPr>
          <a:lstStyle/>
          <a:p>
            <a:br>
              <a:rPr lang="en-US" cap="none" dirty="0">
                <a:latin typeface="Times New Roman" panose="02020603050405020304" pitchFamily="18" charset="0"/>
                <a:cs typeface="Times New Roman" panose="02020603050405020304" pitchFamily="18" charset="0"/>
              </a:rPr>
            </a:br>
            <a:r>
              <a:rPr lang="en-US" cap="none" dirty="0">
                <a:latin typeface="Times New Roman" panose="02020603050405020304" pitchFamily="18" charset="0"/>
                <a:cs typeface="Times New Roman" panose="02020603050405020304" pitchFamily="18" charset="0"/>
              </a:rPr>
              <a:t>TF-CBT Delivery Details</a:t>
            </a:r>
            <a:br>
              <a:rPr lang="en-US" cap="none" dirty="0">
                <a:latin typeface="Times New Roman" panose="02020603050405020304" pitchFamily="18" charset="0"/>
                <a:cs typeface="Times New Roman" panose="02020603050405020304" pitchFamily="18" charset="0"/>
              </a:rPr>
            </a:br>
            <a:endParaRPr lang="en-US" cap="none"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99460" y="956931"/>
            <a:ext cx="10379740" cy="5422604"/>
          </a:xfrm>
        </p:spPr>
        <p:txBody>
          <a:bodyPr>
            <a:noAutofit/>
          </a:bodyPr>
          <a:lstStyle/>
          <a:p>
            <a:pPr marL="0" indent="0">
              <a:buNone/>
            </a:pPr>
            <a:r>
              <a:rPr lang="en-US" sz="2400" u="sng" cap="none" dirty="0">
                <a:latin typeface="Times New Roman" panose="02020603050405020304" pitchFamily="18" charset="0"/>
                <a:cs typeface="Times New Roman" panose="02020603050405020304" pitchFamily="18" charset="0"/>
              </a:rPr>
              <a:t>Session Frequency and Length</a:t>
            </a:r>
          </a:p>
          <a:p>
            <a:r>
              <a:rPr lang="en-US" sz="2400" cap="none" dirty="0">
                <a:latin typeface="Times New Roman" panose="02020603050405020304" pitchFamily="18" charset="0"/>
                <a:cs typeface="Times New Roman" panose="02020603050405020304" pitchFamily="18" charset="0"/>
              </a:rPr>
              <a:t>Weekly is ideal, 60-90 minutes per session</a:t>
            </a:r>
          </a:p>
          <a:p>
            <a:r>
              <a:rPr lang="en-US" sz="2400" cap="none" dirty="0">
                <a:latin typeface="Times New Roman" panose="02020603050405020304" pitchFamily="18" charset="0"/>
                <a:cs typeface="Times New Roman" panose="02020603050405020304" pitchFamily="18" charset="0"/>
              </a:rPr>
              <a:t>The treatment can fit into 45-50 min sessions, though, which is common</a:t>
            </a:r>
          </a:p>
          <a:p>
            <a:r>
              <a:rPr lang="en-US" sz="2400" cap="none" dirty="0">
                <a:latin typeface="Times New Roman" panose="02020603050405020304" pitchFamily="18" charset="0"/>
                <a:cs typeface="Times New Roman" panose="02020603050405020304" pitchFamily="18" charset="0"/>
              </a:rPr>
              <a:t>Can be more frequent (e.g., 2x/week) but disconnected if less than1x/week</a:t>
            </a:r>
          </a:p>
          <a:p>
            <a:r>
              <a:rPr lang="en-US" sz="2400" cap="none" dirty="0">
                <a:latin typeface="Times New Roman" panose="02020603050405020304" pitchFamily="18" charset="0"/>
                <a:cs typeface="Times New Roman" panose="02020603050405020304" pitchFamily="18" charset="0"/>
              </a:rPr>
              <a:t>Consistency and regularity are critical to build skills</a:t>
            </a:r>
          </a:p>
          <a:p>
            <a:pPr marL="0" indent="0">
              <a:buNone/>
            </a:pPr>
            <a:r>
              <a:rPr lang="en-US" sz="2400" u="sng" cap="none" dirty="0">
                <a:latin typeface="Times New Roman" panose="02020603050405020304" pitchFamily="18" charset="0"/>
                <a:cs typeface="Times New Roman" panose="02020603050405020304" pitchFamily="18" charset="0"/>
              </a:rPr>
              <a:t>Duration of Treatment</a:t>
            </a:r>
          </a:p>
          <a:p>
            <a:r>
              <a:rPr lang="en-US" sz="2400" cap="none" dirty="0">
                <a:latin typeface="Times New Roman" panose="02020603050405020304" pitchFamily="18" charset="0"/>
                <a:cs typeface="Times New Roman" panose="02020603050405020304" pitchFamily="18" charset="0"/>
              </a:rPr>
              <a:t>Shown to be effective in as few as 8 sessions and occasionally may extend to as many as 25 sessions. </a:t>
            </a:r>
          </a:p>
          <a:p>
            <a:r>
              <a:rPr lang="en-US" sz="2400" cap="none" dirty="0">
                <a:latin typeface="Times New Roman" panose="02020603050405020304" pitchFamily="18" charset="0"/>
                <a:cs typeface="Times New Roman" panose="02020603050405020304" pitchFamily="18" charset="0"/>
              </a:rPr>
              <a:t>Most successful within 12-20 sessions.</a:t>
            </a:r>
          </a:p>
          <a:p>
            <a:pPr marL="0" indent="0">
              <a:buNone/>
            </a:pPr>
            <a:endParaRPr lang="en-US" cap="none" dirty="0">
              <a:latin typeface="Times New Roman" panose="02020603050405020304" pitchFamily="18" charset="0"/>
              <a:cs typeface="Times New Roman" panose="02020603050405020304" pitchFamily="18" charset="0"/>
            </a:endParaRPr>
          </a:p>
          <a:p>
            <a:pPr marL="0" indent="0">
              <a:buNone/>
            </a:pP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837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Phases and Pacing of TF-CBT</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7194552" cy="4718198"/>
          </a:xfrm>
        </p:spPr>
        <p:txBody>
          <a:bodyPr>
            <a:noAutofit/>
          </a:bodyPr>
          <a:lstStyle/>
          <a:p>
            <a:pPr marL="0" indent="0">
              <a:buNone/>
            </a:pPr>
            <a:r>
              <a:rPr lang="en-US" sz="2400" cap="none" dirty="0">
                <a:latin typeface="Times New Roman" panose="02020603050405020304" pitchFamily="18" charset="0"/>
                <a:cs typeface="Times New Roman" panose="02020603050405020304" pitchFamily="18" charset="0"/>
              </a:rPr>
              <a:t>As you may have noticed—3 sequential treatment phases</a:t>
            </a:r>
          </a:p>
          <a:p>
            <a:pPr marL="0" indent="0">
              <a:buNone/>
            </a:pPr>
            <a:r>
              <a:rPr lang="en-US" sz="2400" cap="none" dirty="0">
                <a:latin typeface="Times New Roman" panose="02020603050405020304" pitchFamily="18" charset="0"/>
                <a:cs typeface="Times New Roman" panose="02020603050405020304" pitchFamily="18" charset="0"/>
              </a:rPr>
              <a:t>1) Stabilization--“PRAC” components, including both P components.  About 1/3 of sessions.</a:t>
            </a:r>
          </a:p>
          <a:p>
            <a:pPr marL="0" indent="0">
              <a:buNone/>
            </a:pPr>
            <a:r>
              <a:rPr lang="en-US" sz="2400" cap="none" dirty="0">
                <a:latin typeface="Times New Roman" panose="02020603050405020304" pitchFamily="18" charset="0"/>
                <a:cs typeface="Times New Roman" panose="02020603050405020304" pitchFamily="18" charset="0"/>
              </a:rPr>
              <a:t>2) Trauma Narrative—”T” alone.  Major focus is gradual exposure, as children and caregivers process their reactions to the child’s narrative.  About 1/3 of sessions.</a:t>
            </a:r>
          </a:p>
          <a:p>
            <a:pPr marL="0" indent="0">
              <a:buNone/>
            </a:pPr>
            <a:r>
              <a:rPr lang="en-US" sz="2400" cap="none" dirty="0">
                <a:latin typeface="Times New Roman" panose="02020603050405020304" pitchFamily="18" charset="0"/>
                <a:cs typeface="Times New Roman" panose="02020603050405020304" pitchFamily="18" charset="0"/>
              </a:rPr>
              <a:t>3) Integration/Consolidation—”ICE”</a:t>
            </a:r>
          </a:p>
          <a:p>
            <a:pPr marL="0" indent="0">
              <a:buNone/>
            </a:pPr>
            <a:r>
              <a:rPr lang="en-US" sz="2400" cap="none" dirty="0">
                <a:latin typeface="Times New Roman" panose="02020603050405020304" pitchFamily="18" charset="0"/>
                <a:cs typeface="Times New Roman" panose="02020603050405020304" pitchFamily="18" charset="0"/>
              </a:rPr>
              <a:t>Continue with In Vivo Mastery of things that remind about the trauma and trigger.   About 1/3 of sessions.</a:t>
            </a:r>
            <a:endParaRPr lang="en-US" cap="none" dirty="0">
              <a:latin typeface="Times New Roman" panose="02020603050405020304" pitchFamily="18" charset="0"/>
              <a:cs typeface="Times New Roman" panose="02020603050405020304" pitchFamily="18" charset="0"/>
            </a:endParaRPr>
          </a:p>
          <a:p>
            <a:pPr marL="0" indent="0">
              <a:buNone/>
            </a:pPr>
            <a:endParaRPr lang="en-US" cap="none"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1D5ABA9-6AA0-4EF9-87AE-4368CA503EFA}"/>
              </a:ext>
            </a:extLst>
          </p:cNvPr>
          <p:cNvPicPr/>
          <p:nvPr/>
        </p:nvPicPr>
        <p:blipFill rotWithShape="1">
          <a:blip r:embed="rId2"/>
          <a:srcRect l="26068" t="23931" r="24038" b="9402"/>
          <a:stretch/>
        </p:blipFill>
        <p:spPr bwMode="auto">
          <a:xfrm>
            <a:off x="8312151" y="1200150"/>
            <a:ext cx="2965450" cy="222885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C1B0C67A-6542-4527-8FDF-EABD60694FED}"/>
              </a:ext>
            </a:extLst>
          </p:cNvPr>
          <p:cNvPicPr>
            <a:picLocks noChangeAspect="1"/>
          </p:cNvPicPr>
          <p:nvPr/>
        </p:nvPicPr>
        <p:blipFill>
          <a:blip r:embed="rId3"/>
          <a:stretch>
            <a:fillRect/>
          </a:stretch>
        </p:blipFill>
        <p:spPr>
          <a:xfrm>
            <a:off x="8037816" y="3429000"/>
            <a:ext cx="3514120" cy="3024637"/>
          </a:xfrm>
          <a:prstGeom prst="rect">
            <a:avLst/>
          </a:prstGeom>
        </p:spPr>
      </p:pic>
    </p:spTree>
    <p:extLst>
      <p:ext uri="{BB962C8B-B14F-4D97-AF65-F5344CB8AC3E}">
        <p14:creationId xmlns:p14="http://schemas.microsoft.com/office/powerpoint/2010/main" val="1755461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4" y="478817"/>
            <a:ext cx="10364451" cy="1070583"/>
          </a:xfrm>
        </p:spPr>
        <p:txBody>
          <a:bodyPr/>
          <a:lstStyle/>
          <a:p>
            <a:r>
              <a:rPr lang="en-US" cap="none" dirty="0">
                <a:latin typeface="Times New Roman" panose="02020603050405020304" pitchFamily="18" charset="0"/>
                <a:cs typeface="Times New Roman" panose="02020603050405020304" pitchFamily="18" charset="0"/>
              </a:rPr>
              <a:t>Trauma Has Great Consequences!</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3774" y="1716946"/>
            <a:ext cx="10681326" cy="4810854"/>
          </a:xfrm>
        </p:spPr>
        <p:txBody>
          <a:bodyPr>
            <a:noAutofit/>
          </a:bodyPr>
          <a:lstStyle/>
          <a:p>
            <a:pPr marL="0" indent="0">
              <a:buNone/>
            </a:pPr>
            <a:r>
              <a:rPr lang="en-US" sz="2800" cap="none" dirty="0">
                <a:latin typeface="Times New Roman" panose="02020603050405020304" pitchFamily="18" charset="0"/>
                <a:cs typeface="Times New Roman" panose="02020603050405020304" pitchFamily="18" charset="0"/>
              </a:rPr>
              <a:t>Nearly all trauma survivors have acute distress</a:t>
            </a:r>
          </a:p>
          <a:p>
            <a:pPr marL="0" indent="0">
              <a:buNone/>
            </a:pPr>
            <a:r>
              <a:rPr lang="en-US" sz="2800" cap="none" dirty="0">
                <a:latin typeface="Times New Roman" panose="02020603050405020304" pitchFamily="18" charset="0"/>
                <a:cs typeface="Times New Roman" panose="02020603050405020304" pitchFamily="18" charset="0"/>
              </a:rPr>
              <a:t>PTSD is common (average 20%; range = 10-35%)</a:t>
            </a:r>
          </a:p>
          <a:p>
            <a:pPr marL="0" indent="0">
              <a:buNone/>
            </a:pPr>
            <a:r>
              <a:rPr lang="en-US" sz="2800" cap="none" dirty="0">
                <a:latin typeface="Times New Roman" panose="02020603050405020304" pitchFamily="18" charset="0"/>
                <a:cs typeface="Times New Roman" panose="02020603050405020304" pitchFamily="18" charset="0"/>
              </a:rPr>
              <a:t>Most eventually recover without treatment, but it can take long and be painful along the way, coping challenges can persist, etc.</a:t>
            </a:r>
          </a:p>
          <a:p>
            <a:pPr marL="0" indent="0">
              <a:buNone/>
            </a:pPr>
            <a:r>
              <a:rPr lang="en-US" sz="2800" cap="none" dirty="0">
                <a:latin typeface="Times New Roman" panose="02020603050405020304" pitchFamily="18" charset="0"/>
                <a:cs typeface="Times New Roman" panose="02020603050405020304" pitchFamily="18" charset="0"/>
              </a:rPr>
              <a:t>But the impact, whether “recovered” or not, can last very long</a:t>
            </a:r>
          </a:p>
          <a:p>
            <a:pPr marL="0" indent="0">
              <a:buNone/>
            </a:pPr>
            <a:r>
              <a:rPr lang="en-US" sz="2800" cap="none" dirty="0">
                <a:latin typeface="Times New Roman" panose="02020603050405020304" pitchFamily="18" charset="0"/>
                <a:cs typeface="Times New Roman" panose="02020603050405020304" pitchFamily="18" charset="0"/>
              </a:rPr>
              <a:t>Clearly, the impact varies greatly, but…..</a:t>
            </a:r>
          </a:p>
          <a:p>
            <a:pPr marL="0" indent="0">
              <a:buNone/>
            </a:pPr>
            <a:r>
              <a:rPr lang="en-US" sz="2800" cap="none" dirty="0">
                <a:latin typeface="Times New Roman" panose="02020603050405020304" pitchFamily="18" charset="0"/>
                <a:cs typeface="Times New Roman" panose="02020603050405020304" pitchFamily="18" charset="0"/>
              </a:rPr>
              <a:t>Trauma in childhood linked to mental health and chronic disease in adulthood </a:t>
            </a:r>
          </a:p>
        </p:txBody>
      </p:sp>
    </p:spTree>
    <p:extLst>
      <p:ext uri="{BB962C8B-B14F-4D97-AF65-F5344CB8AC3E}">
        <p14:creationId xmlns:p14="http://schemas.microsoft.com/office/powerpoint/2010/main" val="1310375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478817"/>
            <a:ext cx="10160626" cy="778483"/>
          </a:xfrm>
        </p:spPr>
        <p:txBody>
          <a:bodyPr/>
          <a:lstStyle/>
          <a:p>
            <a:r>
              <a:rPr lang="en-US" cap="none" dirty="0">
                <a:latin typeface="Times New Roman" panose="02020603050405020304" pitchFamily="18" charset="0"/>
                <a:cs typeface="Times New Roman" panose="02020603050405020304" pitchFamily="18" charset="0"/>
              </a:rPr>
              <a:t>In all phases of TF-CBT</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808075" y="1257300"/>
            <a:ext cx="7192302" cy="4808166"/>
          </a:xfrm>
        </p:spPr>
        <p:txBody>
          <a:bodyPr>
            <a:noAutofit/>
          </a:bodyPr>
          <a:lstStyle/>
          <a:p>
            <a:r>
              <a:rPr lang="en-US" sz="2400" cap="none" dirty="0">
                <a:latin typeface="Times New Roman" panose="02020603050405020304" pitchFamily="18" charset="0"/>
                <a:cs typeface="Times New Roman" panose="02020603050405020304" pitchFamily="18" charset="0"/>
              </a:rPr>
              <a:t>Include the Parenting Skills component in all phases and sessions, to help caregivers manage child behavior, as needed.</a:t>
            </a:r>
          </a:p>
          <a:p>
            <a:r>
              <a:rPr lang="en-US" sz="2400" cap="none" dirty="0">
                <a:latin typeface="Times New Roman" panose="02020603050405020304" pitchFamily="18" charset="0"/>
                <a:cs typeface="Times New Roman" panose="02020603050405020304" pitchFamily="18" charset="0"/>
              </a:rPr>
              <a:t>Gradual exposure to the trauma, in one form or another, should be a part of every component and every session of TF-CBT. </a:t>
            </a:r>
          </a:p>
          <a:p>
            <a:pPr lvl="1"/>
            <a:r>
              <a:rPr lang="en-US" sz="2200" cap="none" dirty="0">
                <a:latin typeface="Times New Roman" panose="02020603050405020304" pitchFamily="18" charset="0"/>
                <a:cs typeface="Times New Roman" panose="02020603050405020304" pitchFamily="18" charset="0"/>
              </a:rPr>
              <a:t>In PRAC components, applying newly learned skills to trauma-related symptoms or situations is most common.</a:t>
            </a:r>
          </a:p>
          <a:p>
            <a:pPr lvl="1"/>
            <a:r>
              <a:rPr lang="en-US" sz="2200" cap="none" dirty="0">
                <a:latin typeface="Times New Roman" panose="02020603050405020304" pitchFamily="18" charset="0"/>
                <a:cs typeface="Times New Roman" panose="02020603050405020304" pitchFamily="18" charset="0"/>
              </a:rPr>
              <a:t>In other components, the trauma is discussed more directly and naturally.</a:t>
            </a:r>
          </a:p>
          <a:p>
            <a:pPr marL="0" indent="0">
              <a:buNone/>
            </a:pPr>
            <a:endParaRPr lang="en-US" cap="none"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5D604E0-C2FC-4EDD-BBD6-73E0C57D25C8}"/>
              </a:ext>
            </a:extLst>
          </p:cNvPr>
          <p:cNvPicPr>
            <a:picLocks noChangeAspect="1"/>
          </p:cNvPicPr>
          <p:nvPr/>
        </p:nvPicPr>
        <p:blipFill>
          <a:blip r:embed="rId2"/>
          <a:stretch>
            <a:fillRect/>
          </a:stretch>
        </p:blipFill>
        <p:spPr>
          <a:xfrm>
            <a:off x="8292541" y="3661383"/>
            <a:ext cx="3197510" cy="2404083"/>
          </a:xfrm>
          <a:prstGeom prst="rect">
            <a:avLst/>
          </a:prstGeom>
        </p:spPr>
      </p:pic>
      <p:pic>
        <p:nvPicPr>
          <p:cNvPr id="5" name="Picture 4">
            <a:extLst>
              <a:ext uri="{FF2B5EF4-FFF2-40B4-BE49-F238E27FC236}">
                <a16:creationId xmlns:a16="http://schemas.microsoft.com/office/drawing/2014/main" id="{89F7071D-D752-4C66-AFC4-3B93A2EFC182}"/>
              </a:ext>
            </a:extLst>
          </p:cNvPr>
          <p:cNvPicPr/>
          <p:nvPr/>
        </p:nvPicPr>
        <p:blipFill rotWithShape="1">
          <a:blip r:embed="rId3"/>
          <a:srcRect l="26068" t="23931" r="24038" b="9402"/>
          <a:stretch/>
        </p:blipFill>
        <p:spPr bwMode="auto">
          <a:xfrm>
            <a:off x="8396178" y="1257300"/>
            <a:ext cx="2881423" cy="2171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8826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215901"/>
            <a:ext cx="10160626" cy="803602"/>
          </a:xfrm>
        </p:spPr>
        <p:txBody>
          <a:bodyPr>
            <a:normAutofit fontScale="90000"/>
          </a:bodyPr>
          <a:lstStyle/>
          <a:p>
            <a:br>
              <a:rPr lang="en-US" cap="none" dirty="0">
                <a:latin typeface="Times New Roman" panose="02020603050405020304" pitchFamily="18" charset="0"/>
                <a:cs typeface="Times New Roman" panose="02020603050405020304" pitchFamily="18" charset="0"/>
              </a:rPr>
            </a:br>
            <a:r>
              <a:rPr lang="en-US" cap="none" dirty="0">
                <a:latin typeface="Times New Roman" panose="02020603050405020304" pitchFamily="18" charset="0"/>
                <a:cs typeface="Times New Roman" panose="02020603050405020304" pitchFamily="18" charset="0"/>
              </a:rPr>
              <a:t>Treatment Settings</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10464801" cy="4808166"/>
          </a:xfrm>
        </p:spPr>
        <p:txBody>
          <a:bodyPr>
            <a:noAutofit/>
          </a:bodyPr>
          <a:lstStyle/>
          <a:p>
            <a:r>
              <a:rPr lang="en-US" sz="2400" cap="none" dirty="0">
                <a:latin typeface="Times New Roman" panose="02020603050405020304" pitchFamily="18" charset="0"/>
                <a:cs typeface="Times New Roman" panose="02020603050405020304" pitchFamily="18" charset="0"/>
              </a:rPr>
              <a:t>Usually in traditional office settings. </a:t>
            </a:r>
          </a:p>
          <a:p>
            <a:r>
              <a:rPr lang="en-US" sz="2400" cap="none" dirty="0">
                <a:latin typeface="Times New Roman" panose="02020603050405020304" pitchFamily="18" charset="0"/>
                <a:cs typeface="Times New Roman" panose="02020603050405020304" pitchFamily="18" charset="0"/>
              </a:rPr>
              <a:t>Can also work in schools, homes, residential treatment, and even in refugee camps. </a:t>
            </a:r>
          </a:p>
          <a:p>
            <a:r>
              <a:rPr lang="en-US" sz="2400" cap="none" dirty="0">
                <a:latin typeface="Times New Roman" panose="02020603050405020304" pitchFamily="18" charset="0"/>
                <a:cs typeface="Times New Roman" panose="02020603050405020304" pitchFamily="18" charset="0"/>
              </a:rPr>
              <a:t>Fidelity to the treatment model is most critical, more than setting or environment.</a:t>
            </a:r>
          </a:p>
          <a:p>
            <a:pPr marL="0" indent="0">
              <a:buNone/>
            </a:pP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2917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215901"/>
            <a:ext cx="10160626" cy="876300"/>
          </a:xfrm>
        </p:spPr>
        <p:txBody>
          <a:bodyPr>
            <a:normAutofit fontScale="90000"/>
          </a:bodyPr>
          <a:lstStyle/>
          <a:p>
            <a:br>
              <a:rPr lang="en-US" cap="none" dirty="0">
                <a:latin typeface="Times New Roman" panose="02020603050405020304" pitchFamily="18" charset="0"/>
                <a:cs typeface="Times New Roman" panose="02020603050405020304" pitchFamily="18" charset="0"/>
              </a:rPr>
            </a:br>
            <a:r>
              <a:rPr lang="en-US" cap="none" dirty="0">
                <a:latin typeface="Times New Roman" panose="02020603050405020304" pitchFamily="18" charset="0"/>
                <a:cs typeface="Times New Roman" panose="02020603050405020304" pitchFamily="18" charset="0"/>
              </a:rPr>
              <a:t>Treatment Fidelity</a:t>
            </a:r>
            <a:br>
              <a:rPr lang="en-US" cap="none" dirty="0">
                <a:latin typeface="Times New Roman" panose="02020603050405020304" pitchFamily="18" charset="0"/>
                <a:cs typeface="Times New Roman" panose="02020603050405020304" pitchFamily="18" charset="0"/>
              </a:rPr>
            </a:br>
            <a:endParaRPr lang="en-US" cap="none"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10464801" cy="4808166"/>
          </a:xfrm>
        </p:spPr>
        <p:txBody>
          <a:bodyPr>
            <a:noAutofit/>
          </a:bodyPr>
          <a:lstStyle/>
          <a:p>
            <a:r>
              <a:rPr lang="en-US" sz="2400" cap="none" dirty="0">
                <a:latin typeface="Times New Roman" panose="02020603050405020304" pitchFamily="18" charset="0"/>
                <a:cs typeface="Times New Roman" panose="02020603050405020304" pitchFamily="18" charset="0"/>
              </a:rPr>
              <a:t>Just like any EBI (evidence-based intervention), have to skillfully deliver the model as designed.</a:t>
            </a:r>
          </a:p>
          <a:p>
            <a:r>
              <a:rPr lang="en-US" sz="2400" cap="none" dirty="0">
                <a:latin typeface="Times New Roman" panose="02020603050405020304" pitchFamily="18" charset="0"/>
                <a:cs typeface="Times New Roman" panose="02020603050405020304" pitchFamily="18" charset="0"/>
              </a:rPr>
              <a:t>Necessary in order to achieve the positive treatment effects intended.</a:t>
            </a:r>
          </a:p>
          <a:p>
            <a:r>
              <a:rPr lang="en-US" sz="2400" cap="none" dirty="0">
                <a:latin typeface="Times New Roman" panose="02020603050405020304" pitchFamily="18" charset="0"/>
                <a:cs typeface="Times New Roman" panose="02020603050405020304" pitchFamily="18" charset="0"/>
              </a:rPr>
              <a:t>Generally, higher fidelity to the model &gt;&gt; better outcomes of treatment. </a:t>
            </a:r>
          </a:p>
          <a:p>
            <a:r>
              <a:rPr lang="en-US" sz="2400" cap="none" dirty="0">
                <a:latin typeface="Times New Roman" panose="02020603050405020304" pitchFamily="18" charset="0"/>
                <a:cs typeface="Times New Roman" panose="02020603050405020304" pitchFamily="18" charset="0"/>
              </a:rPr>
              <a:t>Treatment fidelity has two components:</a:t>
            </a:r>
          </a:p>
          <a:p>
            <a:pPr lvl="1"/>
            <a:r>
              <a:rPr lang="en-US" sz="2400" cap="none" dirty="0">
                <a:latin typeface="Times New Roman" panose="02020603050405020304" pitchFamily="18" charset="0"/>
                <a:cs typeface="Times New Roman" panose="02020603050405020304" pitchFamily="18" charset="0"/>
              </a:rPr>
              <a:t>Adherence </a:t>
            </a:r>
          </a:p>
          <a:p>
            <a:pPr lvl="1"/>
            <a:r>
              <a:rPr lang="en-US" sz="2400" cap="none" dirty="0">
                <a:latin typeface="Times New Roman" panose="02020603050405020304" pitchFamily="18" charset="0"/>
                <a:cs typeface="Times New Roman" panose="02020603050405020304" pitchFamily="18" charset="0"/>
              </a:rPr>
              <a:t>Competence</a:t>
            </a:r>
          </a:p>
          <a:p>
            <a:pPr marL="0" indent="0">
              <a:buNone/>
            </a:pPr>
            <a:endParaRPr lang="en-US" sz="2400" cap="none" dirty="0">
              <a:latin typeface="Times New Roman" panose="02020603050405020304" pitchFamily="18" charset="0"/>
              <a:cs typeface="Times New Roman" panose="02020603050405020304" pitchFamily="18" charset="0"/>
            </a:endParaRPr>
          </a:p>
          <a:p>
            <a:pPr marL="0" indent="0">
              <a:buNone/>
            </a:pP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52547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215901"/>
            <a:ext cx="10160626" cy="876300"/>
          </a:xfrm>
        </p:spPr>
        <p:txBody>
          <a:bodyPr>
            <a:normAutofit fontScale="90000"/>
          </a:bodyPr>
          <a:lstStyle/>
          <a:p>
            <a:br>
              <a:rPr lang="en-US" cap="none" dirty="0">
                <a:latin typeface="Times New Roman" panose="02020603050405020304" pitchFamily="18" charset="0"/>
                <a:cs typeface="Times New Roman" panose="02020603050405020304" pitchFamily="18" charset="0"/>
              </a:rPr>
            </a:br>
            <a:r>
              <a:rPr lang="en-US" cap="none" dirty="0">
                <a:latin typeface="Times New Roman" panose="02020603050405020304" pitchFamily="18" charset="0"/>
                <a:cs typeface="Times New Roman" panose="02020603050405020304" pitchFamily="18" charset="0"/>
              </a:rPr>
              <a:t>Therapist Adherence to the Model</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10464801" cy="4808166"/>
          </a:xfrm>
        </p:spPr>
        <p:txBody>
          <a:bodyPr>
            <a:noAutofit/>
          </a:bodyPr>
          <a:lstStyle/>
          <a:p>
            <a:pPr marL="0" indent="0">
              <a:buNone/>
            </a:pPr>
            <a:r>
              <a:rPr lang="en-US" sz="2400" cap="none" dirty="0">
                <a:latin typeface="Times New Roman" panose="02020603050405020304" pitchFamily="18" charset="0"/>
                <a:cs typeface="Times New Roman" panose="02020603050405020304" pitchFamily="18" charset="0"/>
              </a:rPr>
              <a:t>Conduct TF-CBT as developed and tested. </a:t>
            </a:r>
          </a:p>
          <a:p>
            <a:pPr marL="0" indent="0">
              <a:buNone/>
            </a:pPr>
            <a:r>
              <a:rPr lang="en-US" sz="2400" cap="none" dirty="0">
                <a:latin typeface="Times New Roman" panose="02020603050405020304" pitchFamily="18" charset="0"/>
                <a:cs typeface="Times New Roman" panose="02020603050405020304" pitchFamily="18" charset="0"/>
              </a:rPr>
              <a:t>Important points of adherence to the model:</a:t>
            </a:r>
          </a:p>
          <a:p>
            <a:pPr lvl="1"/>
            <a:r>
              <a:rPr lang="en-US" sz="2400" cap="none" dirty="0">
                <a:latin typeface="Times New Roman" panose="02020603050405020304" pitchFamily="18" charset="0"/>
                <a:cs typeface="Times New Roman" panose="02020603050405020304" pitchFamily="18" charset="0"/>
              </a:rPr>
              <a:t>Use with appropriate cases (exposure to trauma—one or more event, and clinically meaningful PTSD symptoms because of it) (slides 17-20) </a:t>
            </a:r>
          </a:p>
          <a:p>
            <a:pPr lvl="1"/>
            <a:r>
              <a:rPr lang="en-US" sz="2400" cap="none" dirty="0">
                <a:latin typeface="Times New Roman" panose="02020603050405020304" pitchFamily="18" charset="0"/>
                <a:cs typeface="Times New Roman" panose="02020603050405020304" pitchFamily="18" charset="0"/>
              </a:rPr>
              <a:t>Involve a supportive parent/caregiver in all components and sessions.</a:t>
            </a:r>
          </a:p>
          <a:p>
            <a:pPr lvl="1"/>
            <a:r>
              <a:rPr lang="en-US" sz="2400" cap="none" dirty="0">
                <a:latin typeface="Times New Roman" panose="02020603050405020304" pitchFamily="18" charset="0"/>
                <a:cs typeface="Times New Roman" panose="02020603050405020304" pitchFamily="18" charset="0"/>
              </a:rPr>
              <a:t>Hold sessions weekly or more frequently</a:t>
            </a:r>
          </a:p>
          <a:p>
            <a:pPr lvl="1"/>
            <a:r>
              <a:rPr lang="en-US" sz="2400" cap="none" dirty="0">
                <a:latin typeface="Times New Roman" panose="02020603050405020304" pitchFamily="18" charset="0"/>
                <a:cs typeface="Times New Roman" panose="02020603050405020304" pitchFamily="18" charset="0"/>
              </a:rPr>
              <a:t>Follow the PRACTICE components</a:t>
            </a:r>
          </a:p>
          <a:p>
            <a:pPr lvl="1"/>
            <a:r>
              <a:rPr lang="en-US" sz="2400" cap="none" dirty="0">
                <a:latin typeface="Times New Roman" panose="02020603050405020304" pitchFamily="18" charset="0"/>
                <a:cs typeface="Times New Roman" panose="02020603050405020304" pitchFamily="18" charset="0"/>
              </a:rPr>
              <a:t>Allocate time 1/3, 1/3, 1/3 on the three phases</a:t>
            </a:r>
          </a:p>
          <a:p>
            <a:pPr lvl="1"/>
            <a:r>
              <a:rPr lang="en-US" sz="2400" cap="none" dirty="0">
                <a:latin typeface="Times New Roman" panose="02020603050405020304" pitchFamily="18" charset="0"/>
                <a:cs typeface="Times New Roman" panose="02020603050405020304" pitchFamily="18" charset="0"/>
              </a:rPr>
              <a:t>Complete treatment in 12-20 sessions</a:t>
            </a:r>
          </a:p>
        </p:txBody>
      </p:sp>
    </p:spTree>
    <p:extLst>
      <p:ext uri="{BB962C8B-B14F-4D97-AF65-F5344CB8AC3E}">
        <p14:creationId xmlns:p14="http://schemas.microsoft.com/office/powerpoint/2010/main" val="11685182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215901"/>
            <a:ext cx="10160626" cy="876300"/>
          </a:xfrm>
        </p:spPr>
        <p:txBody>
          <a:bodyPr>
            <a:normAutofit fontScale="90000"/>
          </a:bodyPr>
          <a:lstStyle/>
          <a:p>
            <a:br>
              <a:rPr lang="en-US" cap="none" dirty="0">
                <a:latin typeface="Times New Roman" panose="02020603050405020304" pitchFamily="18" charset="0"/>
                <a:cs typeface="Times New Roman" panose="02020603050405020304" pitchFamily="18" charset="0"/>
              </a:rPr>
            </a:br>
            <a:r>
              <a:rPr lang="en-US" cap="none" dirty="0">
                <a:latin typeface="Times New Roman" panose="02020603050405020304" pitchFamily="18" charset="0"/>
                <a:cs typeface="Times New Roman" panose="02020603050405020304" pitchFamily="18" charset="0"/>
              </a:rPr>
              <a:t>Therapist Competence on the Model</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10464801" cy="4808166"/>
          </a:xfrm>
        </p:spPr>
        <p:txBody>
          <a:bodyPr>
            <a:noAutofit/>
          </a:bodyPr>
          <a:lstStyle/>
          <a:p>
            <a:pPr marL="0" indent="0">
              <a:buNone/>
            </a:pPr>
            <a:endParaRPr lang="en-US" sz="2400" cap="none" dirty="0">
              <a:latin typeface="Times New Roman" panose="02020603050405020304" pitchFamily="18" charset="0"/>
              <a:cs typeface="Times New Roman" panose="02020603050405020304" pitchFamily="18" charset="0"/>
            </a:endParaRPr>
          </a:p>
          <a:p>
            <a:r>
              <a:rPr lang="en-US" sz="2400" cap="none" dirty="0">
                <a:latin typeface="Times New Roman" panose="02020603050405020304" pitchFamily="18" charset="0"/>
                <a:cs typeface="Times New Roman" panose="02020603050405020304" pitchFamily="18" charset="0"/>
              </a:rPr>
              <a:t>A key part of competence is correct implementation of procedures and techniques as designed!</a:t>
            </a:r>
          </a:p>
          <a:p>
            <a:r>
              <a:rPr lang="en-US" sz="2400" cap="none" dirty="0">
                <a:latin typeface="Times New Roman" panose="02020603050405020304" pitchFamily="18" charset="0"/>
                <a:cs typeface="Times New Roman" panose="02020603050405020304" pitchFamily="18" charset="0"/>
              </a:rPr>
              <a:t>Each component requires knowledge and clinical skill to deliver effectively. </a:t>
            </a:r>
          </a:p>
          <a:p>
            <a:r>
              <a:rPr lang="en-US" sz="2400" cap="none" dirty="0">
                <a:latin typeface="Times New Roman" panose="02020603050405020304" pitchFamily="18" charset="0"/>
                <a:cs typeface="Times New Roman" panose="02020603050405020304" pitchFamily="18" charset="0"/>
              </a:rPr>
              <a:t>Learning the knowledge and skills, and practicing them (ideally, with knowledgeable supervision at first), is how to become competent in applying these procedures.</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98534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215901"/>
            <a:ext cx="10160626" cy="876300"/>
          </a:xfrm>
        </p:spPr>
        <p:txBody>
          <a:bodyPr>
            <a:normAutofit fontScale="90000"/>
          </a:bodyPr>
          <a:lstStyle/>
          <a:p>
            <a:br>
              <a:rPr lang="en-US" cap="none" dirty="0">
                <a:latin typeface="Times New Roman" panose="02020603050405020304" pitchFamily="18" charset="0"/>
                <a:cs typeface="Times New Roman" panose="02020603050405020304" pitchFamily="18" charset="0"/>
              </a:rPr>
            </a:br>
            <a:r>
              <a:rPr lang="en-US" cap="none" dirty="0">
                <a:latin typeface="Times New Roman" panose="02020603050405020304" pitchFamily="18" charset="0"/>
                <a:cs typeface="Times New Roman" panose="02020603050405020304" pitchFamily="18" charset="0"/>
              </a:rPr>
              <a:t>Measuring Fidelity and Outcomes</a:t>
            </a:r>
            <a:br>
              <a:rPr lang="en-US" cap="none" dirty="0">
                <a:latin typeface="Times New Roman" panose="02020603050405020304" pitchFamily="18" charset="0"/>
                <a:cs typeface="Times New Roman" panose="02020603050405020304" pitchFamily="18" charset="0"/>
              </a:rPr>
            </a:br>
            <a:endParaRPr lang="en-US" cap="none"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10464801" cy="4808166"/>
          </a:xfrm>
        </p:spPr>
        <p:txBody>
          <a:bodyPr>
            <a:noAutofit/>
          </a:bodyPr>
          <a:lstStyle/>
          <a:p>
            <a:r>
              <a:rPr lang="en-US" sz="2400" cap="none" dirty="0">
                <a:latin typeface="Times New Roman" panose="02020603050405020304" pitchFamily="18" charset="0"/>
                <a:cs typeface="Times New Roman" panose="02020603050405020304" pitchFamily="18" charset="0"/>
              </a:rPr>
              <a:t>Therapists must pay close attention to their adherence</a:t>
            </a:r>
          </a:p>
          <a:p>
            <a:r>
              <a:rPr lang="en-US" sz="2400" cap="none" dirty="0">
                <a:latin typeface="Times New Roman" panose="02020603050405020304" pitchFamily="18" charset="0"/>
                <a:cs typeface="Times New Roman" panose="02020603050405020304" pitchFamily="18" charset="0"/>
              </a:rPr>
              <a:t>Do so on regular basis as part of their treatment delivery, </a:t>
            </a:r>
            <a:r>
              <a:rPr lang="en-US" sz="2400" cap="none" dirty="0" err="1">
                <a:latin typeface="Times New Roman" panose="02020603050405020304" pitchFamily="18" charset="0"/>
                <a:cs typeface="Times New Roman" panose="02020603050405020304" pitchFamily="18" charset="0"/>
              </a:rPr>
              <a:t>esp</a:t>
            </a:r>
            <a:r>
              <a:rPr lang="en-US" sz="2400" cap="none" dirty="0">
                <a:latin typeface="Times New Roman" panose="02020603050405020304" pitchFamily="18" charset="0"/>
                <a:cs typeface="Times New Roman" panose="02020603050405020304" pitchFamily="18" charset="0"/>
              </a:rPr>
              <a:t> when just learning.</a:t>
            </a:r>
          </a:p>
          <a:p>
            <a:r>
              <a:rPr lang="en-US" sz="2400" cap="none" dirty="0">
                <a:latin typeface="Times New Roman" panose="02020603050405020304" pitchFamily="18" charset="0"/>
                <a:cs typeface="Times New Roman" panose="02020603050405020304" pitchFamily="18" charset="0"/>
              </a:rPr>
              <a:t> Assess treatment outcomes regularly.  This includes:</a:t>
            </a:r>
          </a:p>
          <a:p>
            <a:pPr lvl="1"/>
            <a:r>
              <a:rPr lang="en-US" sz="2400" cap="none" dirty="0">
                <a:latin typeface="Times New Roman" panose="02020603050405020304" pitchFamily="18" charset="0"/>
                <a:cs typeface="Times New Roman" panose="02020603050405020304" pitchFamily="18" charset="0"/>
              </a:rPr>
              <a:t>prior to beginning treatment</a:t>
            </a:r>
          </a:p>
          <a:p>
            <a:pPr lvl="1"/>
            <a:r>
              <a:rPr lang="en-US" sz="2400" cap="none" dirty="0">
                <a:latin typeface="Times New Roman" panose="02020603050405020304" pitchFamily="18" charset="0"/>
                <a:cs typeface="Times New Roman" panose="02020603050405020304" pitchFamily="18" charset="0"/>
              </a:rPr>
              <a:t>during treatment, and </a:t>
            </a:r>
          </a:p>
          <a:p>
            <a:pPr lvl="1"/>
            <a:r>
              <a:rPr lang="en-US" sz="2400" cap="none" dirty="0">
                <a:latin typeface="Times New Roman" panose="02020603050405020304" pitchFamily="18" charset="0"/>
                <a:cs typeface="Times New Roman" panose="02020603050405020304" pitchFamily="18" charset="0"/>
              </a:rPr>
              <a:t>at the end of treatment.</a:t>
            </a:r>
          </a:p>
          <a:p>
            <a:pPr marL="457200" lvl="1" indent="0">
              <a:buNone/>
            </a:pPr>
            <a:endParaRPr lang="en-US" sz="2200" cap="none" dirty="0">
              <a:latin typeface="Times New Roman" panose="02020603050405020304" pitchFamily="18" charset="0"/>
              <a:cs typeface="Times New Roman" panose="02020603050405020304" pitchFamily="18" charset="0"/>
            </a:endParaRPr>
          </a:p>
          <a:p>
            <a:pPr marL="0" indent="0">
              <a:buNone/>
            </a:pP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4901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215901"/>
            <a:ext cx="10160626" cy="876300"/>
          </a:xfrm>
        </p:spPr>
        <p:txBody>
          <a:bodyPr>
            <a:normAutofit fontScale="90000"/>
          </a:bodyPr>
          <a:lstStyle/>
          <a:p>
            <a:br>
              <a:rPr lang="en-US" cap="none" dirty="0">
                <a:latin typeface="Times New Roman" panose="02020603050405020304" pitchFamily="18" charset="0"/>
                <a:cs typeface="Times New Roman" panose="02020603050405020304" pitchFamily="18" charset="0"/>
              </a:rPr>
            </a:br>
            <a:r>
              <a:rPr lang="en-US" cap="none" dirty="0">
                <a:latin typeface="Times New Roman" panose="02020603050405020304" pitchFamily="18" charset="0"/>
                <a:cs typeface="Times New Roman" panose="02020603050405020304" pitchFamily="18" charset="0"/>
              </a:rPr>
              <a:t>Empirical Support/Research</a:t>
            </a:r>
            <a:br>
              <a:rPr lang="en-US" cap="none" dirty="0">
                <a:latin typeface="Times New Roman" panose="02020603050405020304" pitchFamily="18" charset="0"/>
                <a:cs typeface="Times New Roman" panose="02020603050405020304" pitchFamily="18" charset="0"/>
              </a:rPr>
            </a:br>
            <a:endParaRPr lang="en-US" cap="none"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10464801" cy="4808166"/>
          </a:xfrm>
        </p:spPr>
        <p:txBody>
          <a:bodyPr>
            <a:noAutofit/>
          </a:bodyPr>
          <a:lstStyle/>
          <a:p>
            <a:pPr marL="0" indent="0">
              <a:buNone/>
            </a:pPr>
            <a:r>
              <a:rPr lang="en-US" i="1" cap="none" dirty="0">
                <a:latin typeface="Times New Roman" panose="02020603050405020304" pitchFamily="18" charset="0"/>
                <a:cs typeface="Times New Roman" panose="02020603050405020304" pitchFamily="18" charset="0"/>
              </a:rPr>
              <a:t>Taken directly from TF-CBT materials</a:t>
            </a:r>
          </a:p>
          <a:p>
            <a:pPr marL="0" indent="0">
              <a:buNone/>
            </a:pPr>
            <a:r>
              <a:rPr lang="en-US" cap="none" dirty="0">
                <a:latin typeface="Times New Roman" panose="02020603050405020304" pitchFamily="18" charset="0"/>
                <a:cs typeface="Times New Roman" panose="02020603050405020304" pitchFamily="18" charset="0"/>
              </a:rPr>
              <a:t>TF-CBT has been tested in multiple (more than 20) randomized controlled trials. Studies have been conducted with children as young as 3 and as old as 18 who have experienced many different types of traumatic events. Studies have compared the impact of TF-CBT to both passive and active treatments. Many of these studies were done by the treatment developers, but many have been performed by researchers who had nothing to do with developing the treatment. Initially, studies involved children living in the U.S., but many more recent studies have been conducted in countries other than the U.S., including Australia, Norway, Congo, and Zambia. In all of these studies, TF-CBT has been found to be an effective treatment with children and families from diverse cultural and ethnic backgrounds. TF-CBT received the highest rating for effectiveness from several independent rating programs (e.g., California Evidence-Based Clearinghouse for Child Welfare, the OVC Guidelines Project, and the National Registry of Evidence-based Programs and Practices).</a:t>
            </a:r>
          </a:p>
        </p:txBody>
      </p:sp>
    </p:spTree>
    <p:extLst>
      <p:ext uri="{BB962C8B-B14F-4D97-AF65-F5344CB8AC3E}">
        <p14:creationId xmlns:p14="http://schemas.microsoft.com/office/powerpoint/2010/main" val="634441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5" y="215901"/>
            <a:ext cx="10160626" cy="876300"/>
          </a:xfrm>
        </p:spPr>
        <p:txBody>
          <a:bodyPr>
            <a:normAutofit fontScale="90000"/>
          </a:bodyPr>
          <a:lstStyle/>
          <a:p>
            <a:br>
              <a:rPr lang="en-US" cap="none" dirty="0">
                <a:latin typeface="Times New Roman" panose="02020603050405020304" pitchFamily="18" charset="0"/>
                <a:cs typeface="Times New Roman" panose="02020603050405020304" pitchFamily="18" charset="0"/>
              </a:rPr>
            </a:br>
            <a:r>
              <a:rPr lang="en-US" cap="none" dirty="0">
                <a:latin typeface="Times New Roman" panose="02020603050405020304" pitchFamily="18" charset="0"/>
                <a:cs typeface="Times New Roman" panose="02020603050405020304" pitchFamily="18" charset="0"/>
              </a:rPr>
              <a:t>Empirical Support/Research</a:t>
            </a:r>
            <a:br>
              <a:rPr lang="en-US" cap="none" dirty="0">
                <a:latin typeface="Times New Roman" panose="02020603050405020304" pitchFamily="18" charset="0"/>
                <a:cs typeface="Times New Roman" panose="02020603050405020304" pitchFamily="18" charset="0"/>
              </a:rPr>
            </a:br>
            <a:endParaRPr lang="en-US" cap="none"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4399" y="1257300"/>
            <a:ext cx="10464801" cy="4808166"/>
          </a:xfrm>
        </p:spPr>
        <p:txBody>
          <a:bodyPr>
            <a:noAutofit/>
          </a:bodyPr>
          <a:lstStyle/>
          <a:p>
            <a:r>
              <a:rPr lang="en-US" sz="2400" cap="none" dirty="0">
                <a:latin typeface="Times New Roman" panose="02020603050405020304" pitchFamily="18" charset="0"/>
                <a:cs typeface="Times New Roman" panose="02020603050405020304" pitchFamily="18" charset="0"/>
              </a:rPr>
              <a:t>TF-CBT is the most rigorously tested treatment for traumatized children and non-offending caregivers</a:t>
            </a:r>
          </a:p>
          <a:p>
            <a:pPr lvl="1"/>
            <a:r>
              <a:rPr lang="en-US" sz="2400" cap="none" dirty="0">
                <a:latin typeface="Times New Roman" panose="02020603050405020304" pitchFamily="18" charset="0"/>
                <a:cs typeface="Times New Roman" panose="02020603050405020304" pitchFamily="18" charset="0"/>
              </a:rPr>
              <a:t>More than 20 randomized trials.</a:t>
            </a:r>
          </a:p>
          <a:p>
            <a:pPr lvl="1"/>
            <a:r>
              <a:rPr lang="en-US" sz="2400" cap="none" dirty="0">
                <a:latin typeface="Times New Roman" panose="02020603050405020304" pitchFamily="18" charset="0"/>
                <a:cs typeface="Times New Roman" panose="02020603050405020304" pitchFamily="18" charset="0"/>
              </a:rPr>
              <a:t>Improved child PTSD, depression, anxiety, shame and behavior problems compared to supportive treatments.</a:t>
            </a:r>
          </a:p>
          <a:p>
            <a:pPr lvl="1"/>
            <a:r>
              <a:rPr lang="en-US" sz="2400" cap="none" dirty="0">
                <a:latin typeface="Times New Roman" panose="02020603050405020304" pitchFamily="18" charset="0"/>
                <a:cs typeface="Times New Roman" panose="02020603050405020304" pitchFamily="18" charset="0"/>
              </a:rPr>
              <a:t>Improved caregiver distress, caregiver support, and caregiver depression compared to supportive treatment.</a:t>
            </a:r>
          </a:p>
          <a:p>
            <a:pPr lvl="1"/>
            <a:r>
              <a:rPr lang="en-US" sz="2400" cap="none" dirty="0">
                <a:latin typeface="Times New Roman" panose="02020603050405020304" pitchFamily="18" charset="0"/>
                <a:cs typeface="Times New Roman" panose="02020603050405020304" pitchFamily="18" charset="0"/>
              </a:rPr>
              <a:t>Previous outcome studies included diverse ethnic and racial samples, e.g., </a:t>
            </a:r>
          </a:p>
          <a:p>
            <a:pPr lvl="1"/>
            <a:r>
              <a:rPr lang="en-US" sz="2400" cap="none" dirty="0">
                <a:latin typeface="Times New Roman" panose="02020603050405020304" pitchFamily="18" charset="0"/>
                <a:cs typeface="Times New Roman" panose="02020603050405020304" pitchFamily="18" charset="0"/>
              </a:rPr>
              <a:t>Sexually abused youth from Latina/o and African/Caribbean descent found it acceptable, feasible, and efficacious.</a:t>
            </a:r>
          </a:p>
        </p:txBody>
      </p:sp>
    </p:spTree>
    <p:extLst>
      <p:ext uri="{BB962C8B-B14F-4D97-AF65-F5344CB8AC3E}">
        <p14:creationId xmlns:p14="http://schemas.microsoft.com/office/powerpoint/2010/main" val="1519917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4" y="478817"/>
            <a:ext cx="10364451" cy="1596177"/>
          </a:xfrm>
        </p:spPr>
        <p:txBody>
          <a:bodyPr/>
          <a:lstStyle/>
          <a:p>
            <a:r>
              <a:rPr lang="en-US" cap="none" dirty="0">
                <a:latin typeface="Times New Roman" panose="02020603050405020304" pitchFamily="18" charset="0"/>
                <a:cs typeface="Times New Roman" panose="02020603050405020304" pitchFamily="18" charset="0"/>
              </a:rPr>
              <a:t>The National Child HELP Partnership</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3774" y="1716946"/>
            <a:ext cx="10681326" cy="4810854"/>
          </a:xfrm>
        </p:spPr>
        <p:txBody>
          <a:bodyPr>
            <a:noAutofit/>
          </a:bodyPr>
          <a:lstStyle/>
          <a:p>
            <a:r>
              <a:rPr lang="en-US" sz="2800" cap="none" dirty="0">
                <a:latin typeface="Times New Roman" panose="02020603050405020304" pitchFamily="18" charset="0"/>
                <a:cs typeface="Times New Roman" panose="02020603050405020304" pitchFamily="18" charset="0"/>
              </a:rPr>
              <a:t>Extensive data collection taken from both the child and the caregiver.</a:t>
            </a:r>
          </a:p>
          <a:p>
            <a:r>
              <a:rPr lang="en-US" sz="2800" cap="none" dirty="0">
                <a:latin typeface="Times New Roman" panose="02020603050405020304" pitchFamily="18" charset="0"/>
                <a:cs typeface="Times New Roman" panose="02020603050405020304" pitchFamily="18" charset="0"/>
              </a:rPr>
              <a:t>Entered into a national database, anonymously. </a:t>
            </a:r>
          </a:p>
          <a:p>
            <a:r>
              <a:rPr lang="en-US" sz="2800" cap="none" dirty="0">
                <a:latin typeface="Times New Roman" panose="02020603050405020304" pitchFamily="18" charset="0"/>
                <a:cs typeface="Times New Roman" panose="02020603050405020304" pitchFamily="18" charset="0"/>
              </a:rPr>
              <a:t>Analyzed in aggregate</a:t>
            </a:r>
          </a:p>
          <a:p>
            <a:r>
              <a:rPr lang="en-US" sz="2800" cap="none" dirty="0">
                <a:latin typeface="Times New Roman" panose="02020603050405020304" pitchFamily="18" charset="0"/>
                <a:cs typeface="Times New Roman" panose="02020603050405020304" pitchFamily="18" charset="0"/>
              </a:rPr>
              <a:t>As part of the $3M grant to Dr. Elissa Brown at St. John’s University</a:t>
            </a:r>
          </a:p>
          <a:p>
            <a:endParaRPr lang="en-US"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42946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4" y="478817"/>
            <a:ext cx="10364451" cy="1596177"/>
          </a:xfrm>
        </p:spPr>
        <p:txBody>
          <a:bodyPr/>
          <a:lstStyle/>
          <a:p>
            <a:r>
              <a:rPr lang="en-US" cap="none" dirty="0">
                <a:latin typeface="Times New Roman" panose="02020603050405020304" pitchFamily="18" charset="0"/>
                <a:cs typeface="Times New Roman" panose="02020603050405020304" pitchFamily="18" charset="0"/>
              </a:rPr>
              <a:t>Revisiting Intervention Options</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3774" y="1716946"/>
            <a:ext cx="10681326" cy="4810854"/>
          </a:xfrm>
        </p:spPr>
        <p:txBody>
          <a:bodyPr>
            <a:noAutofit/>
          </a:bodyPr>
          <a:lstStyle/>
          <a:p>
            <a:r>
              <a:rPr lang="en-US" sz="2800" cap="none" dirty="0">
                <a:latin typeface="Times New Roman" panose="02020603050405020304" pitchFamily="18" charset="0"/>
                <a:cs typeface="Times New Roman" panose="02020603050405020304" pitchFamily="18" charset="0"/>
              </a:rPr>
              <a:t>This is an individual technique. </a:t>
            </a:r>
          </a:p>
          <a:p>
            <a:r>
              <a:rPr lang="en-US" sz="2800" cap="none" dirty="0">
                <a:latin typeface="Times New Roman" panose="02020603050405020304" pitchFamily="18" charset="0"/>
                <a:cs typeface="Times New Roman" panose="02020603050405020304" pitchFamily="18" charset="0"/>
              </a:rPr>
              <a:t>How can you use it as an individual mental health advocate/change agent?</a:t>
            </a:r>
          </a:p>
          <a:p>
            <a:r>
              <a:rPr lang="en-US" sz="2800" cap="none" dirty="0">
                <a:latin typeface="Times New Roman" panose="02020603050405020304" pitchFamily="18" charset="0"/>
                <a:cs typeface="Times New Roman" panose="02020603050405020304" pitchFamily="18" charset="0"/>
              </a:rPr>
              <a:t>What do you think we could/should do in schools? </a:t>
            </a:r>
          </a:p>
          <a:p>
            <a:r>
              <a:rPr lang="en-US" sz="2800" cap="none" dirty="0">
                <a:latin typeface="Times New Roman" panose="02020603050405020304" pitchFamily="18" charset="0"/>
                <a:cs typeface="Times New Roman" panose="02020603050405020304" pitchFamily="18" charset="0"/>
              </a:rPr>
              <a:t>Are there systemic implications?  How?  </a:t>
            </a:r>
          </a:p>
          <a:p>
            <a:endParaRPr lang="en-US"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2476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4" y="478817"/>
            <a:ext cx="10364451" cy="1596177"/>
          </a:xfrm>
        </p:spPr>
        <p:txBody>
          <a:bodyPr/>
          <a:lstStyle/>
          <a:p>
            <a:r>
              <a:rPr lang="en-US" cap="none" dirty="0">
                <a:latin typeface="Times New Roman" panose="02020603050405020304" pitchFamily="18" charset="0"/>
                <a:cs typeface="Times New Roman" panose="02020603050405020304" pitchFamily="18" charset="0"/>
              </a:rPr>
              <a:t>Intervention Options</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3774" y="1716946"/>
            <a:ext cx="10681326" cy="4810854"/>
          </a:xfrm>
        </p:spPr>
        <p:txBody>
          <a:bodyPr>
            <a:noAutofit/>
          </a:bodyPr>
          <a:lstStyle/>
          <a:p>
            <a:pPr marL="0" indent="0">
              <a:buNone/>
            </a:pPr>
            <a:r>
              <a:rPr lang="en-US" sz="2800" cap="none" dirty="0">
                <a:latin typeface="Times New Roman" panose="02020603050405020304" pitchFamily="18" charset="0"/>
                <a:cs typeface="Times New Roman" panose="02020603050405020304" pitchFamily="18" charset="0"/>
              </a:rPr>
              <a:t>They include: </a:t>
            </a:r>
          </a:p>
          <a:p>
            <a:r>
              <a:rPr lang="en-US" sz="2800" cap="none" dirty="0">
                <a:latin typeface="Times New Roman" panose="02020603050405020304" pitchFamily="18" charset="0"/>
                <a:cs typeface="Times New Roman" panose="02020603050405020304" pitchFamily="18" charset="0"/>
              </a:rPr>
              <a:t>School-wide trauma-informed teaching </a:t>
            </a:r>
          </a:p>
          <a:p>
            <a:pPr lvl="1"/>
            <a:r>
              <a:rPr lang="en-US" sz="2600" cap="none" dirty="0">
                <a:latin typeface="Times New Roman" panose="02020603050405020304" pitchFamily="18" charset="0"/>
                <a:cs typeface="Times New Roman" panose="02020603050405020304" pitchFamily="18" charset="0"/>
              </a:rPr>
              <a:t>professional development for all</a:t>
            </a:r>
          </a:p>
          <a:p>
            <a:pPr lvl="1"/>
            <a:r>
              <a:rPr lang="en-US" sz="2600" cap="none" dirty="0">
                <a:latin typeface="Times New Roman" panose="02020603050405020304" pitchFamily="18" charset="0"/>
                <a:cs typeface="Times New Roman" panose="02020603050405020304" pitchFamily="18" charset="0"/>
              </a:rPr>
              <a:t>Individual teacher consultations</a:t>
            </a:r>
          </a:p>
          <a:p>
            <a:r>
              <a:rPr lang="en-US" sz="2800" cap="none" dirty="0">
                <a:latin typeface="Times New Roman" panose="02020603050405020304" pitchFamily="18" charset="0"/>
                <a:cs typeface="Times New Roman" panose="02020603050405020304" pitchFamily="18" charset="0"/>
              </a:rPr>
              <a:t>Group therapy approaches, often for kids inpatient</a:t>
            </a:r>
          </a:p>
          <a:p>
            <a:r>
              <a:rPr lang="en-US" sz="2800" cap="none" dirty="0">
                <a:latin typeface="Times New Roman" panose="02020603050405020304" pitchFamily="18" charset="0"/>
                <a:cs typeface="Times New Roman" panose="02020603050405020304" pitchFamily="18" charset="0"/>
              </a:rPr>
              <a:t>Individual therapy</a:t>
            </a:r>
            <a:r>
              <a:rPr lang="en-US" sz="2600" cap="none" dirty="0">
                <a:latin typeface="Times New Roman" panose="02020603050405020304" pitchFamily="18" charset="0"/>
                <a:cs typeface="Times New Roman" panose="02020603050405020304" pitchFamily="18" charset="0"/>
              </a:rPr>
              <a:t>—Supportive therapy/humanistic, CBT, DBT—teaching acceptance, distress tolerance, etc., and others….  </a:t>
            </a:r>
            <a:r>
              <a:rPr lang="en-US" sz="2600" b="1" cap="none" dirty="0">
                <a:latin typeface="Times New Roman" panose="02020603050405020304" pitchFamily="18" charset="0"/>
                <a:cs typeface="Times New Roman" panose="02020603050405020304" pitchFamily="18" charset="0"/>
              </a:rPr>
              <a:t>and</a:t>
            </a:r>
            <a:r>
              <a:rPr lang="en-US" sz="2400" b="1" cap="none" dirty="0">
                <a:latin typeface="Times New Roman" panose="02020603050405020304" pitchFamily="18" charset="0"/>
                <a:cs typeface="Times New Roman" panose="02020603050405020304" pitchFamily="18" charset="0"/>
              </a:rPr>
              <a:t> TF-CBT!</a:t>
            </a:r>
            <a:endParaRPr lang="en-US" sz="2600"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5662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4" y="478817"/>
            <a:ext cx="9953923" cy="971611"/>
          </a:xfrm>
        </p:spPr>
        <p:txBody>
          <a:bodyPr/>
          <a:lstStyle/>
          <a:p>
            <a:r>
              <a:rPr lang="en-US" cap="none" dirty="0">
                <a:latin typeface="Times New Roman" panose="02020603050405020304" pitchFamily="18" charset="0"/>
                <a:cs typeface="Times New Roman" panose="02020603050405020304" pitchFamily="18" charset="0"/>
              </a:rPr>
              <a:t>Thank you!</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3774" y="1716946"/>
            <a:ext cx="10681326" cy="4810854"/>
          </a:xfrm>
        </p:spPr>
        <p:txBody>
          <a:bodyPr>
            <a:noAutofit/>
          </a:bodyPr>
          <a:lstStyle/>
          <a:p>
            <a:pPr marL="457200" lvl="1" indent="0">
              <a:lnSpc>
                <a:spcPct val="100000"/>
              </a:lnSpc>
              <a:spcBef>
                <a:spcPts val="0"/>
              </a:spcBef>
              <a:buNone/>
            </a:pPr>
            <a:r>
              <a:rPr lang="en-US" sz="2400" u="sng" cap="none" dirty="0">
                <a:latin typeface="Times New Roman" panose="02020603050405020304" pitchFamily="18" charset="0"/>
                <a:cs typeface="Times New Roman" panose="02020603050405020304" pitchFamily="18" charset="0"/>
              </a:rPr>
              <a:t>Questions?  Ideas?  Interested in learning more?</a:t>
            </a:r>
          </a:p>
          <a:p>
            <a:pPr marL="457200" lvl="1" indent="0">
              <a:lnSpc>
                <a:spcPct val="100000"/>
              </a:lnSpc>
              <a:spcBef>
                <a:spcPts val="0"/>
              </a:spcBef>
              <a:buNone/>
            </a:pPr>
            <a:r>
              <a:rPr lang="en-US" sz="2400" cap="none" dirty="0">
                <a:latin typeface="Times New Roman" panose="02020603050405020304" pitchFamily="18" charset="0"/>
                <a:cs typeface="Times New Roman" panose="02020603050405020304" pitchFamily="18" charset="0"/>
              </a:rPr>
              <a:t>Please feel free to contact me with any questions or ideas, and/or see more detail </a:t>
            </a:r>
          </a:p>
          <a:p>
            <a:pPr marL="457200" lvl="1" indent="0">
              <a:lnSpc>
                <a:spcPct val="100000"/>
              </a:lnSpc>
              <a:spcBef>
                <a:spcPts val="0"/>
              </a:spcBef>
              <a:buNone/>
            </a:pPr>
            <a:r>
              <a:rPr lang="en-US" sz="2400" cap="none" dirty="0">
                <a:latin typeface="Times New Roman" panose="02020603050405020304" pitchFamily="18" charset="0"/>
                <a:cs typeface="Times New Roman" panose="02020603050405020304" pitchFamily="18" charset="0"/>
              </a:rPr>
              <a:t>about my past and current academic, research, and service/outreach work:</a:t>
            </a:r>
          </a:p>
          <a:p>
            <a:pPr marL="0" indent="0">
              <a:lnSpc>
                <a:spcPct val="100000"/>
              </a:lnSpc>
              <a:spcBef>
                <a:spcPts val="0"/>
              </a:spcBef>
              <a:buNone/>
            </a:pPr>
            <a:r>
              <a:rPr lang="en-US" sz="2400" cap="none" dirty="0">
                <a:latin typeface="Times New Roman" panose="02020603050405020304" pitchFamily="18" charset="0"/>
                <a:cs typeface="Times New Roman" panose="02020603050405020304" pitchFamily="18" charset="0"/>
              </a:rPr>
              <a:t> </a:t>
            </a:r>
          </a:p>
          <a:p>
            <a:pPr marL="457200" lvl="1" indent="0">
              <a:lnSpc>
                <a:spcPct val="100000"/>
              </a:lnSpc>
              <a:spcBef>
                <a:spcPts val="0"/>
              </a:spcBef>
              <a:buNone/>
            </a:pPr>
            <a:r>
              <a:rPr lang="en-US" sz="2000" cap="none" dirty="0">
                <a:latin typeface="Times New Roman" panose="02020603050405020304" pitchFamily="18" charset="0"/>
                <a:cs typeface="Times New Roman" panose="02020603050405020304" pitchFamily="18" charset="0"/>
              </a:rPr>
              <a:t>Cheryl L. Somers, Ph.D.</a:t>
            </a:r>
          </a:p>
          <a:p>
            <a:pPr marL="457200" lvl="1" indent="0">
              <a:lnSpc>
                <a:spcPct val="100000"/>
              </a:lnSpc>
              <a:spcBef>
                <a:spcPts val="0"/>
              </a:spcBef>
              <a:buNone/>
            </a:pPr>
            <a:r>
              <a:rPr lang="en-US" sz="2000" cap="none" dirty="0">
                <a:latin typeface="Times New Roman" panose="02020603050405020304" pitchFamily="18" charset="0"/>
                <a:cs typeface="Times New Roman" panose="02020603050405020304" pitchFamily="18" charset="0"/>
              </a:rPr>
              <a:t>cell: 313-516-5600</a:t>
            </a:r>
          </a:p>
          <a:p>
            <a:pPr marL="457200" lvl="1" indent="0">
              <a:lnSpc>
                <a:spcPct val="100000"/>
              </a:lnSpc>
              <a:spcBef>
                <a:spcPts val="0"/>
              </a:spcBef>
              <a:buNone/>
            </a:pPr>
            <a:r>
              <a:rPr lang="en-US" sz="2000" cap="none" dirty="0">
                <a:latin typeface="Times New Roman" panose="02020603050405020304" pitchFamily="18" charset="0"/>
                <a:cs typeface="Times New Roman" panose="02020603050405020304" pitchFamily="18" charset="0"/>
              </a:rPr>
              <a:t>c.somers@wayne.edu</a:t>
            </a:r>
          </a:p>
          <a:p>
            <a:pPr marL="457200" lvl="1" indent="0">
              <a:lnSpc>
                <a:spcPct val="100000"/>
              </a:lnSpc>
              <a:spcBef>
                <a:spcPts val="0"/>
              </a:spcBef>
              <a:buNone/>
            </a:pPr>
            <a:r>
              <a:rPr lang="en-US" sz="2000" cap="none" dirty="0">
                <a:latin typeface="Times New Roman" panose="02020603050405020304" pitchFamily="18" charset="0"/>
                <a:cs typeface="Times New Roman" panose="02020603050405020304" pitchFamily="18" charset="0"/>
              </a:rPr>
              <a:t>cheryl.somers2010@gmail.com</a:t>
            </a:r>
          </a:p>
          <a:p>
            <a:pPr marL="457200" lvl="1" indent="0">
              <a:lnSpc>
                <a:spcPct val="100000"/>
              </a:lnSpc>
              <a:spcBef>
                <a:spcPts val="0"/>
              </a:spcBef>
              <a:buNone/>
            </a:pPr>
            <a:endParaRPr lang="en-US" sz="2000" cap="none" dirty="0">
              <a:latin typeface="Times New Roman" panose="02020603050405020304" pitchFamily="18" charset="0"/>
              <a:cs typeface="Times New Roman" panose="02020603050405020304" pitchFamily="18" charset="0"/>
            </a:endParaRPr>
          </a:p>
          <a:p>
            <a:pPr marL="457200" lvl="1" indent="0">
              <a:lnSpc>
                <a:spcPct val="100000"/>
              </a:lnSpc>
              <a:spcBef>
                <a:spcPts val="0"/>
              </a:spcBef>
              <a:buNone/>
            </a:pPr>
            <a:r>
              <a:rPr lang="en-US" sz="2000" u="sng" cap="none" dirty="0">
                <a:latin typeface="Times New Roman" panose="02020603050405020304" pitchFamily="18" charset="0"/>
                <a:cs typeface="Times New Roman" panose="02020603050405020304" pitchFamily="18" charset="0"/>
              </a:rPr>
              <a:t>https://education.wayne.edu/profile/ae8865</a:t>
            </a:r>
          </a:p>
          <a:p>
            <a:pPr marL="457200" lvl="1" indent="0">
              <a:lnSpc>
                <a:spcPct val="100000"/>
              </a:lnSpc>
              <a:spcBef>
                <a:spcPts val="0"/>
              </a:spcBef>
              <a:buNone/>
            </a:pPr>
            <a:r>
              <a:rPr lang="en-US" sz="2000" u="sng" cap="none" dirty="0">
                <a:latin typeface="Times New Roman" panose="02020603050405020304" pitchFamily="18" charset="0"/>
                <a:cs typeface="Times New Roman" panose="02020603050405020304" pitchFamily="18" charset="0"/>
              </a:rPr>
              <a:t>https://www.detroits3lab.org/</a:t>
            </a:r>
          </a:p>
          <a:p>
            <a:pPr marL="457200" lvl="1" indent="0">
              <a:lnSpc>
                <a:spcPct val="100000"/>
              </a:lnSpc>
              <a:spcBef>
                <a:spcPts val="0"/>
              </a:spcBef>
              <a:buNone/>
            </a:pPr>
            <a:r>
              <a:rPr lang="en-US" sz="2000" cap="none"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https://www.monarchroom-traumainformededucation.com</a:t>
            </a:r>
            <a:endParaRPr lang="en-US" sz="2000" cap="none" dirty="0">
              <a:latin typeface="Times New Roman" panose="02020603050405020304" pitchFamily="18" charset="0"/>
              <a:cs typeface="Times New Roman" panose="02020603050405020304" pitchFamily="18" charset="0"/>
            </a:endParaRPr>
          </a:p>
          <a:p>
            <a:pPr marL="457200" lvl="1" indent="0">
              <a:lnSpc>
                <a:spcPct val="100000"/>
              </a:lnSpc>
              <a:spcBef>
                <a:spcPts val="0"/>
              </a:spcBef>
              <a:buNone/>
            </a:pPr>
            <a:r>
              <a:rPr lang="en-US" sz="2000" u="sng" cap="none" dirty="0">
                <a:latin typeface="Times New Roman" panose="02020603050405020304" pitchFamily="18" charset="0"/>
                <a:cs typeface="Times New Roman" panose="02020603050405020304" pitchFamily="18" charset="0"/>
              </a:rPr>
              <a:t>https://education.wayne.edu/health-community-impact</a:t>
            </a:r>
          </a:p>
          <a:p>
            <a:pPr marL="457200" lvl="1" indent="0">
              <a:lnSpc>
                <a:spcPct val="100000"/>
              </a:lnSpc>
              <a:spcBef>
                <a:spcPts val="0"/>
              </a:spcBef>
              <a:buNone/>
            </a:pPr>
            <a:r>
              <a:rPr lang="en-US" sz="2000" cap="none"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https://www.michiganselalliance.org/</a:t>
            </a:r>
            <a:endParaRPr lang="en-US" sz="2000" cap="none" dirty="0">
              <a:latin typeface="Times New Roman" panose="02020603050405020304" pitchFamily="18" charset="0"/>
              <a:cs typeface="Times New Roman" panose="02020603050405020304" pitchFamily="18" charset="0"/>
            </a:endParaRPr>
          </a:p>
          <a:p>
            <a:endParaRPr lang="en-US"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29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4" y="152401"/>
            <a:ext cx="10364451" cy="905483"/>
          </a:xfrm>
        </p:spPr>
        <p:txBody>
          <a:bodyPr/>
          <a:lstStyle/>
          <a:p>
            <a:r>
              <a:rPr lang="en-US" cap="none" dirty="0">
                <a:latin typeface="Times New Roman" panose="02020603050405020304" pitchFamily="18" charset="0"/>
                <a:cs typeface="Times New Roman" panose="02020603050405020304" pitchFamily="18" charset="0"/>
              </a:rPr>
              <a:t>Learning this technique</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3774" y="1174628"/>
            <a:ext cx="10847302" cy="5683372"/>
          </a:xfrm>
        </p:spPr>
        <p:txBody>
          <a:bodyPr>
            <a:noAutofit/>
          </a:bodyPr>
          <a:lstStyle/>
          <a:p>
            <a:r>
              <a:rPr lang="en-US" sz="2600" cap="none" dirty="0">
                <a:latin typeface="Times New Roman" panose="02020603050405020304" pitchFamily="18" charset="0"/>
                <a:cs typeface="Times New Roman" panose="02020603050405020304" pitchFamily="18" charset="0"/>
              </a:rPr>
              <a:t>My current training…. expanding my skillset -- online modules, live training, 3 cases, 1 year supervision—to receive their “TF-CBT” certification/credential</a:t>
            </a:r>
          </a:p>
          <a:p>
            <a:r>
              <a:rPr lang="en-US" sz="2600" cap="none" dirty="0">
                <a:latin typeface="Times New Roman" panose="02020603050405020304" pitchFamily="18" charset="0"/>
                <a:cs typeface="Times New Roman" panose="02020603050405020304" pitchFamily="18" charset="0"/>
              </a:rPr>
              <a:t>Elissa J. Brown, Ph.D., Child HELP Partnership, St. John's University</a:t>
            </a:r>
          </a:p>
          <a:p>
            <a:pPr lvl="1">
              <a:lnSpc>
                <a:spcPct val="100000"/>
              </a:lnSpc>
              <a:spcBef>
                <a:spcPts val="0"/>
              </a:spcBef>
            </a:pPr>
            <a:r>
              <a:rPr lang="en-US" sz="2600" cap="none" dirty="0">
                <a:latin typeface="Times New Roman" panose="02020603050405020304" pitchFamily="18" charset="0"/>
                <a:cs typeface="Times New Roman" panose="02020603050405020304" pitchFamily="18" charset="0"/>
              </a:rPr>
              <a:t>Executive Director; </a:t>
            </a:r>
            <a:r>
              <a:rPr lang="en-US" sz="2400" cap="none" dirty="0">
                <a:latin typeface="Times New Roman" panose="02020603050405020304" pitchFamily="18" charset="0"/>
                <a:cs typeface="Times New Roman" panose="02020603050405020304" pitchFamily="18" charset="0"/>
              </a:rPr>
              <a:t>HELP=Healing, Empowering, Learning, Public Education</a:t>
            </a:r>
          </a:p>
          <a:p>
            <a:pPr lvl="1">
              <a:lnSpc>
                <a:spcPct val="100000"/>
              </a:lnSpc>
              <a:spcBef>
                <a:spcPts val="0"/>
              </a:spcBef>
            </a:pPr>
            <a:r>
              <a:rPr lang="en-US" sz="2600" cap="none" dirty="0">
                <a:latin typeface="Times New Roman" panose="02020603050405020304" pitchFamily="18" charset="0"/>
                <a:cs typeface="Times New Roman" panose="02020603050405020304" pitchFamily="18" charset="0"/>
                <a:hlinkClick r:id="rId2"/>
              </a:rPr>
              <a:t>http://www.childhelppartnership.org/</a:t>
            </a:r>
            <a:endParaRPr lang="en-US" sz="2600" cap="none" dirty="0">
              <a:latin typeface="Times New Roman" panose="02020603050405020304" pitchFamily="18" charset="0"/>
              <a:cs typeface="Times New Roman" panose="02020603050405020304" pitchFamily="18" charset="0"/>
            </a:endParaRPr>
          </a:p>
          <a:p>
            <a:pPr lvl="1">
              <a:lnSpc>
                <a:spcPct val="100000"/>
              </a:lnSpc>
              <a:spcBef>
                <a:spcPts val="0"/>
              </a:spcBef>
            </a:pPr>
            <a:r>
              <a:rPr lang="en-US" sz="2600" cap="none" dirty="0">
                <a:latin typeface="Times New Roman" panose="02020603050405020304" pitchFamily="18" charset="0"/>
                <a:cs typeface="Times New Roman" panose="02020603050405020304" pitchFamily="18" charset="0"/>
              </a:rPr>
              <a:t>PI of $3M grant from SAMHSA (Substance Abuse and Mental Health Services Administration); mission, data collected, etc.</a:t>
            </a:r>
          </a:p>
          <a:p>
            <a:r>
              <a:rPr lang="en-US" sz="2600" cap="none" dirty="0">
                <a:latin typeface="Times New Roman" panose="02020603050405020304" pitchFamily="18" charset="0"/>
                <a:cs typeface="Times New Roman" panose="02020603050405020304" pitchFamily="18" charset="0"/>
              </a:rPr>
              <a:t>Partners include The National Child Traumatic Stress Network and</a:t>
            </a:r>
          </a:p>
          <a:p>
            <a:r>
              <a:rPr lang="en-US" sz="2600" cap="none" dirty="0">
                <a:latin typeface="Times New Roman" panose="02020603050405020304" pitchFamily="18" charset="0"/>
                <a:cs typeface="Times New Roman" panose="02020603050405020304" pitchFamily="18" charset="0"/>
              </a:rPr>
              <a:t>WSU clinical psych (Dr. Doug Barnett) -- one of many university partners recruiting trainees and gathering case/efficacy data.</a:t>
            </a:r>
          </a:p>
          <a:p>
            <a:pPr marL="0" indent="0">
              <a:buNone/>
            </a:pPr>
            <a:endParaRPr lang="en-US"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17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774" y="478817"/>
            <a:ext cx="10364451" cy="1596177"/>
          </a:xfrm>
        </p:spPr>
        <p:txBody>
          <a:bodyPr/>
          <a:lstStyle/>
          <a:p>
            <a:r>
              <a:rPr lang="en-US" cap="none" dirty="0">
                <a:latin typeface="Times New Roman" panose="02020603050405020304" pitchFamily="18" charset="0"/>
                <a:cs typeface="Times New Roman" panose="02020603050405020304" pitchFamily="18" charset="0"/>
              </a:rPr>
              <a:t>Learning this technique</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3774" y="1716946"/>
            <a:ext cx="10681326" cy="4810854"/>
          </a:xfrm>
        </p:spPr>
        <p:txBody>
          <a:bodyPr>
            <a:noAutofit/>
          </a:bodyPr>
          <a:lstStyle/>
          <a:p>
            <a:pPr marL="0" indent="0">
              <a:buNone/>
            </a:pPr>
            <a:r>
              <a:rPr lang="en-US" sz="2800" i="1" cap="none" dirty="0">
                <a:latin typeface="Times New Roman" panose="02020603050405020304" pitchFamily="18" charset="0"/>
                <a:cs typeface="Times New Roman" panose="02020603050405020304" pitchFamily="18" charset="0"/>
              </a:rPr>
              <a:t>Elissa emphasizes in training</a:t>
            </a:r>
            <a:r>
              <a:rPr lang="en-US" sz="2800" cap="none" dirty="0">
                <a:latin typeface="Times New Roman" panose="02020603050405020304" pitchFamily="18" charset="0"/>
                <a:cs typeface="Times New Roman" panose="02020603050405020304" pitchFamily="18" charset="0"/>
              </a:rPr>
              <a:t>….</a:t>
            </a:r>
          </a:p>
          <a:p>
            <a:r>
              <a:rPr lang="en-US" sz="2800" cap="none" dirty="0">
                <a:latin typeface="Times New Roman" panose="02020603050405020304" pitchFamily="18" charset="0"/>
                <a:cs typeface="Times New Roman" panose="02020603050405020304" pitchFamily="18" charset="0"/>
              </a:rPr>
              <a:t>Trauma is hard to discuss—your body may tell you to distract—even for mental health practitioners</a:t>
            </a:r>
          </a:p>
          <a:p>
            <a:r>
              <a:rPr lang="en-US" sz="2800" cap="none" dirty="0">
                <a:latin typeface="Times New Roman" panose="02020603050405020304" pitchFamily="18" charset="0"/>
                <a:cs typeface="Times New Roman" panose="02020603050405020304" pitchFamily="18" charset="0"/>
              </a:rPr>
              <a:t>But we have to be present to help (no phones, laptops)</a:t>
            </a:r>
          </a:p>
          <a:p>
            <a:pPr marL="0" indent="0">
              <a:buNone/>
            </a:pPr>
            <a:r>
              <a:rPr lang="en-US" sz="2800" cap="none" dirty="0">
                <a:latin typeface="Times New Roman" panose="02020603050405020304" pitchFamily="18" charset="0"/>
                <a:cs typeface="Times New Roman" panose="02020603050405020304" pitchFamily="18" charset="0"/>
              </a:rPr>
              <a:t>• We have to take risks/struggle to hear trauma stories to really help</a:t>
            </a:r>
          </a:p>
          <a:p>
            <a:pPr marL="0" indent="0">
              <a:buNone/>
            </a:pPr>
            <a:r>
              <a:rPr lang="en-US" sz="2800" cap="none" dirty="0">
                <a:latin typeface="Times New Roman" panose="02020603050405020304" pitchFamily="18" charset="0"/>
                <a:cs typeface="Times New Roman" panose="02020603050405020304" pitchFamily="18" charset="0"/>
              </a:rPr>
              <a:t>• There are trauma survivors everywhere (even in the room today) who may be triggered; Use sensitive language; Take breaks when needed</a:t>
            </a:r>
          </a:p>
        </p:txBody>
      </p:sp>
    </p:spTree>
    <p:extLst>
      <p:ext uri="{BB962C8B-B14F-4D97-AF65-F5344CB8AC3E}">
        <p14:creationId xmlns:p14="http://schemas.microsoft.com/office/powerpoint/2010/main" val="1138947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3F2-50EC-48F2-B6B4-8E1DD3D936F6}"/>
              </a:ext>
            </a:extLst>
          </p:cNvPr>
          <p:cNvSpPr>
            <a:spLocks noGrp="1"/>
          </p:cNvSpPr>
          <p:nvPr>
            <p:ph type="title"/>
          </p:nvPr>
        </p:nvSpPr>
        <p:spPr>
          <a:xfrm>
            <a:off x="913149" y="120769"/>
            <a:ext cx="10364451" cy="1596177"/>
          </a:xfrm>
        </p:spPr>
        <p:txBody>
          <a:bodyPr/>
          <a:lstStyle/>
          <a:p>
            <a:r>
              <a:rPr lang="en-US" cap="none" dirty="0">
                <a:latin typeface="Times New Roman" panose="02020603050405020304" pitchFamily="18" charset="0"/>
                <a:cs typeface="Times New Roman" panose="02020603050405020304" pitchFamily="18" charset="0"/>
              </a:rPr>
              <a:t>What is TF-CBT?</a:t>
            </a:r>
          </a:p>
        </p:txBody>
      </p:sp>
      <p:sp>
        <p:nvSpPr>
          <p:cNvPr id="3" name="Content Placeholder 2">
            <a:extLst>
              <a:ext uri="{FF2B5EF4-FFF2-40B4-BE49-F238E27FC236}">
                <a16:creationId xmlns:a16="http://schemas.microsoft.com/office/drawing/2014/main" id="{F2AD5200-A9BB-48F5-9649-47901941B4E0}"/>
              </a:ext>
            </a:extLst>
          </p:cNvPr>
          <p:cNvSpPr>
            <a:spLocks noGrp="1"/>
          </p:cNvSpPr>
          <p:nvPr>
            <p:ph sz="quarter" idx="13"/>
          </p:nvPr>
        </p:nvSpPr>
        <p:spPr>
          <a:xfrm>
            <a:off x="913149" y="1397970"/>
            <a:ext cx="10363826" cy="5339261"/>
          </a:xfrm>
        </p:spPr>
        <p:txBody>
          <a:bodyPr>
            <a:noAutofit/>
          </a:bodyPr>
          <a:lstStyle/>
          <a:p>
            <a:r>
              <a:rPr lang="en-US" sz="2800" cap="none" dirty="0">
                <a:latin typeface="Times New Roman" panose="02020603050405020304" pitchFamily="18" charset="0"/>
                <a:cs typeface="Times New Roman" panose="02020603050405020304" pitchFamily="18" charset="0"/>
              </a:rPr>
              <a:t>Cohen et al. (2006) developed this intervention to help traumatized children with PTSD and their non-offending caregivers. </a:t>
            </a:r>
          </a:p>
          <a:p>
            <a:r>
              <a:rPr lang="en-US" sz="2800" cap="none" dirty="0">
                <a:latin typeface="Times New Roman" panose="02020603050405020304" pitchFamily="18" charset="0"/>
                <a:cs typeface="Times New Roman" panose="02020603050405020304" pitchFamily="18" charset="0"/>
              </a:rPr>
              <a:t>The approach has spread world-wide. </a:t>
            </a:r>
          </a:p>
          <a:p>
            <a:r>
              <a:rPr lang="en-US" sz="2800" cap="none" dirty="0">
                <a:latin typeface="Times New Roman" panose="02020603050405020304" pitchFamily="18" charset="0"/>
                <a:cs typeface="Times New Roman" panose="02020603050405020304" pitchFamily="18" charset="0"/>
              </a:rPr>
              <a:t>Treatment is divided into three phases: </a:t>
            </a:r>
          </a:p>
          <a:p>
            <a:pPr marL="971550" lvl="1" indent="-514350">
              <a:buAutoNum type="arabicParenR"/>
            </a:pPr>
            <a:r>
              <a:rPr lang="en-US" sz="2600" cap="none" dirty="0">
                <a:latin typeface="Times New Roman" panose="02020603050405020304" pitchFamily="18" charset="0"/>
                <a:cs typeface="Times New Roman" panose="02020603050405020304" pitchFamily="18" charset="0"/>
              </a:rPr>
              <a:t>Learning coping skills (i.e., affect identification and regulation for children, affect regulation and</a:t>
            </a:r>
            <a:r>
              <a:rPr lang="en-US" sz="2800" cap="none" dirty="0">
                <a:latin typeface="Times New Roman" panose="02020603050405020304" pitchFamily="18" charset="0"/>
                <a:cs typeface="Times New Roman" panose="02020603050405020304" pitchFamily="18" charset="0"/>
              </a:rPr>
              <a:t> parent training for caregivers), </a:t>
            </a:r>
          </a:p>
          <a:p>
            <a:pPr marL="971550" lvl="1" indent="-514350">
              <a:buAutoNum type="arabicParenR"/>
            </a:pPr>
            <a:r>
              <a:rPr lang="en-US" sz="2800" cap="none" dirty="0">
                <a:latin typeface="Times New Roman" panose="02020603050405020304" pitchFamily="18" charset="0"/>
                <a:cs typeface="Times New Roman" panose="02020603050405020304" pitchFamily="18" charset="0"/>
              </a:rPr>
              <a:t>Writing a trauma narrative, and </a:t>
            </a:r>
          </a:p>
          <a:p>
            <a:pPr marL="971550" lvl="1" indent="-514350">
              <a:buAutoNum type="arabicParenR"/>
            </a:pPr>
            <a:r>
              <a:rPr lang="en-US" sz="2800" cap="none" dirty="0">
                <a:latin typeface="Times New Roman" panose="02020603050405020304" pitchFamily="18" charset="0"/>
                <a:cs typeface="Times New Roman" panose="02020603050405020304" pitchFamily="18" charset="0"/>
              </a:rPr>
              <a:t>Holding conjoint sessions to share the narrative and develop ongoing safety plans. </a:t>
            </a:r>
          </a:p>
          <a:p>
            <a:pPr marL="971550" lvl="1" indent="-514350">
              <a:buAutoNum type="arabicParenR"/>
            </a:pPr>
            <a:endParaRPr lang="en-US" sz="2800" cap="none" dirty="0">
              <a:latin typeface="Times New Roman" panose="02020603050405020304" pitchFamily="18" charset="0"/>
              <a:cs typeface="Times New Roman" panose="02020603050405020304" pitchFamily="18" charset="0"/>
            </a:endParaRPr>
          </a:p>
          <a:p>
            <a:pPr marL="0" indent="0">
              <a:buNone/>
            </a:pPr>
            <a:r>
              <a:rPr lang="en-US" sz="3000" cap="none" dirty="0">
                <a:latin typeface="Times New Roman" panose="02020603050405020304" pitchFamily="18" charset="0"/>
                <a:cs typeface="Times New Roman" panose="02020603050405020304" pitchFamily="18" charset="0"/>
              </a:rPr>
              <a:t>Treatment is designed to reduce trauma-related mental health </a:t>
            </a:r>
            <a:r>
              <a:rPr lang="en-US" sz="2800" cap="none" dirty="0">
                <a:latin typeface="Times New Roman" panose="02020603050405020304" pitchFamily="18" charset="0"/>
                <a:cs typeface="Times New Roman" panose="02020603050405020304" pitchFamily="18" charset="0"/>
              </a:rPr>
              <a:t>problems, including children’s PTSD, depression, and externalizing behavior problems</a:t>
            </a:r>
          </a:p>
        </p:txBody>
      </p:sp>
    </p:spTree>
    <p:extLst>
      <p:ext uri="{BB962C8B-B14F-4D97-AF65-F5344CB8AC3E}">
        <p14:creationId xmlns:p14="http://schemas.microsoft.com/office/powerpoint/2010/main" val="328584511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2980</TotalTime>
  <Words>4673</Words>
  <Application>Microsoft Office PowerPoint</Application>
  <PresentationFormat>Widescreen</PresentationFormat>
  <Paragraphs>374</Paragraphs>
  <Slides>60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Times New Roman</vt:lpstr>
      <vt:lpstr>Tw Cen MT</vt:lpstr>
      <vt:lpstr>Droplet</vt:lpstr>
      <vt:lpstr>Trauma-focused cognitive behavioral therapy (tf-cbt)</vt:lpstr>
      <vt:lpstr>Origins of TF-CBT</vt:lpstr>
      <vt:lpstr>TF-CBT seminal texts</vt:lpstr>
      <vt:lpstr>Prevalence of Child Trauma</vt:lpstr>
      <vt:lpstr>Trauma Has Great Consequences!</vt:lpstr>
      <vt:lpstr>Intervention Options</vt:lpstr>
      <vt:lpstr>Learning this technique</vt:lpstr>
      <vt:lpstr>Learning this technique</vt:lpstr>
      <vt:lpstr>What is TF-CBT?</vt:lpstr>
      <vt:lpstr>What is TF-CBT?</vt:lpstr>
      <vt:lpstr>Goals of TF-CBT</vt:lpstr>
      <vt:lpstr>Goals of TF-CBT</vt:lpstr>
      <vt:lpstr>Basic TF-CBT Rationale</vt:lpstr>
      <vt:lpstr>Elissa’s Take on TF-CBT Mechanics</vt:lpstr>
      <vt:lpstr>How? Overview of TF-CBT Mechanics</vt:lpstr>
      <vt:lpstr>Theoretical Orientation</vt:lpstr>
      <vt:lpstr>Who is TF-CBT for?</vt:lpstr>
      <vt:lpstr>Continued:  Who is TF-CBT for?</vt:lpstr>
      <vt:lpstr>Who is TF-CBT NOT for?</vt:lpstr>
      <vt:lpstr>Continued:  Who is TF-CBT NOT for?</vt:lpstr>
      <vt:lpstr>Problems to manage prior to beginning TF-CBT</vt:lpstr>
      <vt:lpstr>Guiding Principles of TF-CBT</vt:lpstr>
      <vt:lpstr>Guiding Principles of TF-CBT</vt:lpstr>
      <vt:lpstr>Guiding Principles of TF-CBT</vt:lpstr>
      <vt:lpstr>Guiding Principles of TF-CBT</vt:lpstr>
      <vt:lpstr>TF-CBT Treatment Components</vt:lpstr>
      <vt:lpstr>PowerPoint Presentation</vt:lpstr>
      <vt:lpstr>In all phases….</vt:lpstr>
      <vt:lpstr>Psychoeducation &amp; Parenting Skills</vt:lpstr>
      <vt:lpstr>Psychoeducation &amp; Parenting Skills</vt:lpstr>
      <vt:lpstr>Relaxation</vt:lpstr>
      <vt:lpstr>Relaxation</vt:lpstr>
      <vt:lpstr>Affect Identification &amp; Regulation</vt:lpstr>
      <vt:lpstr>Affect Identification &amp; Regulation</vt:lpstr>
      <vt:lpstr>Cognitive Coping</vt:lpstr>
      <vt:lpstr>Cognitive Coping</vt:lpstr>
      <vt:lpstr>Trauma Narration and Processing</vt:lpstr>
      <vt:lpstr>Trauma Narration and Processing</vt:lpstr>
      <vt:lpstr>Trauma Narration and Processing</vt:lpstr>
      <vt:lpstr>In Vivo Mastery</vt:lpstr>
      <vt:lpstr>In Vivo Mastery</vt:lpstr>
      <vt:lpstr>Conjoint Parent-Child Sessions</vt:lpstr>
      <vt:lpstr>Conjoint Parent-Child Sessions</vt:lpstr>
      <vt:lpstr>Enhancing Safety &amp; Future Development</vt:lpstr>
      <vt:lpstr>Enhancing Safety &amp; Future Development</vt:lpstr>
      <vt:lpstr> TF-CBT Delivery Details </vt:lpstr>
      <vt:lpstr> TF-CBT Delivery Details </vt:lpstr>
      <vt:lpstr> TF-CBT Delivery Details </vt:lpstr>
      <vt:lpstr>Phases and Pacing of TF-CBT</vt:lpstr>
      <vt:lpstr>In all phases of TF-CBT</vt:lpstr>
      <vt:lpstr> Treatment Settings</vt:lpstr>
      <vt:lpstr> Treatment Fidelity </vt:lpstr>
      <vt:lpstr> Therapist Adherence to the Model</vt:lpstr>
      <vt:lpstr> Therapist Competence on the Model</vt:lpstr>
      <vt:lpstr> Measuring Fidelity and Outcomes </vt:lpstr>
      <vt:lpstr> Empirical Support/Research </vt:lpstr>
      <vt:lpstr> Empirical Support/Research </vt:lpstr>
      <vt:lpstr>The National Child HELP Partnership</vt:lpstr>
      <vt:lpstr>Revisiting Intervention Options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Trauma-focused cognitive behavioral therapy (tf-cbt)</dc:title>
  <dc:creator>Cheryl Somers</dc:creator>
  <cp:lastModifiedBy>Cheryl Somers</cp:lastModifiedBy>
  <cp:revision>59</cp:revision>
  <dcterms:created xsi:type="dcterms:W3CDTF">2022-10-15T22:11:35Z</dcterms:created>
  <dcterms:modified xsi:type="dcterms:W3CDTF">2022-10-17T23:51:53Z</dcterms:modified>
</cp:coreProperties>
</file>