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embeddedFontLst>
    <p:embeddedFont>
      <p:font typeface="Arimo" panose="020B060402020202020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Helvetica Neue" panose="020B0604020202020204" charset="0"/>
      <p:regular r:id="rId74"/>
      <p:bold r:id="rId75"/>
      <p:italic r:id="rId76"/>
      <p:boldItalic r:id="rId77"/>
    </p:embeddedFont>
    <p:embeddedFont>
      <p:font typeface="Roboto" panose="02000000000000000000" pitchFamily="2" charset="0"/>
      <p:regular r:id="rId78"/>
      <p:bold r:id="rId79"/>
      <p:italic r:id="rId80"/>
      <p:boldItalic r:id="rId81"/>
    </p:embeddedFont>
    <p:embeddedFont>
      <p:font typeface="Times" panose="02020603050405020304" pitchFamily="18"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E2029F-350F-4426-83BC-9E47C0841B25}">
  <a:tblStyle styleId="{34E2029F-350F-4426-83BC-9E47C0841B2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0640D9-E466-4DFD-B763-73CD19B2112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font" Target="fonts/font19.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7.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housedems.com/ranjeev-puri/" TargetMode="External"/><Relationship Id="rId3" Type="http://schemas.openxmlformats.org/officeDocument/2006/relationships/hyperlink" Target="https://gophouse.org/member/replukemeerman/posts" TargetMode="External"/><Relationship Id="rId7" Type="http://schemas.openxmlformats.org/officeDocument/2006/relationships/hyperlink" Target="https://housedems.com/kelly-bree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gophouse.org/member/reppamelahornberger/posts" TargetMode="External"/><Relationship Id="rId5" Type="http://schemas.openxmlformats.org/officeDocument/2006/relationships/hyperlink" Target="https://gophouse.org/member/repgaryeisen/posts" TargetMode="External"/><Relationship Id="rId10" Type="http://schemas.openxmlformats.org/officeDocument/2006/relationships/hyperlink" Target="https://housedems.com/terry-sabo/" TargetMode="External"/><Relationship Id="rId4" Type="http://schemas.openxmlformats.org/officeDocument/2006/relationships/hyperlink" Target="https://gophouse.org/member/repscottvansingel/posts" TargetMode="External"/><Relationship Id="rId9" Type="http://schemas.openxmlformats.org/officeDocument/2006/relationships/hyperlink" Target="https://housedems.com/sara-cambens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2.ed.gov/about/offices/list/ocr/letters/colleague-201010.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afeandsoundschools.org/wp-content/uploads/2022/07/State-of-School-Safety-Report-FINAL.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48742" lvl="0" indent="-448742" algn="l" rtl="0">
              <a:lnSpc>
                <a:spcPct val="80000"/>
              </a:lnSpc>
              <a:spcBef>
                <a:spcPts val="0"/>
              </a:spcBef>
              <a:spcAft>
                <a:spcPts val="0"/>
              </a:spcAft>
              <a:buNone/>
            </a:pPr>
            <a:r>
              <a:rPr lang="en-US" b="1">
                <a:solidFill>
                  <a:schemeClr val="dk1"/>
                </a:solidFill>
                <a:latin typeface="Arial"/>
                <a:ea typeface="Arial"/>
                <a:cs typeface="Arial"/>
                <a:sym typeface="Arial"/>
              </a:rPr>
              <a:t>Presentation</a:t>
            </a:r>
            <a:r>
              <a:rPr lang="en-US" b="1">
                <a:solidFill>
                  <a:schemeClr val="accent2"/>
                </a:solidFill>
                <a:latin typeface="Arial"/>
                <a:ea typeface="Arial"/>
                <a:cs typeface="Arial"/>
                <a:sym typeface="Arial"/>
              </a:rPr>
              <a:t> </a:t>
            </a:r>
            <a:r>
              <a:rPr lang="en-US" b="1">
                <a:solidFill>
                  <a:schemeClr val="dk1"/>
                </a:solidFill>
                <a:latin typeface="Arial"/>
                <a:ea typeface="Arial"/>
                <a:cs typeface="Arial"/>
                <a:sym typeface="Arial"/>
              </a:rPr>
              <a:t>Note</a:t>
            </a:r>
            <a:r>
              <a:rPr lang="en-US" b="1">
                <a:solidFill>
                  <a:schemeClr val="accent2"/>
                </a:solidFill>
                <a:latin typeface="Arial"/>
                <a:ea typeface="Arial"/>
                <a:cs typeface="Arial"/>
                <a:sym typeface="Arial"/>
              </a:rPr>
              <a:t>: </a:t>
            </a:r>
            <a:r>
              <a:rPr lang="en-US">
                <a:solidFill>
                  <a:srgbClr val="000000"/>
                </a:solidFill>
                <a:latin typeface="Arial"/>
                <a:ea typeface="Arial"/>
                <a:cs typeface="Arial"/>
                <a:sym typeface="Arial"/>
              </a:rPr>
              <a:t>Before the workshop begins make sure the following occurs: </a:t>
            </a:r>
            <a:endParaRPr>
              <a:latin typeface="Arial"/>
              <a:ea typeface="Arial"/>
              <a:cs typeface="Arial"/>
              <a:sym typeface="Arial"/>
            </a:endParaRPr>
          </a:p>
          <a:p>
            <a:pPr marL="448742" lvl="0" indent="-448742" algn="l" rtl="0">
              <a:lnSpc>
                <a:spcPct val="80000"/>
              </a:lnSpc>
              <a:spcBef>
                <a:spcPts val="0"/>
              </a:spcBef>
              <a:spcAft>
                <a:spcPts val="0"/>
              </a:spcAft>
              <a:buNone/>
            </a:pPr>
            <a:endParaRPr>
              <a:latin typeface="Arial"/>
              <a:ea typeface="Arial"/>
              <a:cs typeface="Arial"/>
              <a:sym typeface="Arial"/>
            </a:endParaRPr>
          </a:p>
          <a:p>
            <a:pPr marL="228600" lvl="0" indent="-228600" algn="l" rtl="0">
              <a:lnSpc>
                <a:spcPct val="80000"/>
              </a:lnSpc>
              <a:spcBef>
                <a:spcPts val="0"/>
              </a:spcBef>
              <a:spcAft>
                <a:spcPts val="0"/>
              </a:spcAft>
              <a:buClr>
                <a:schemeClr val="dk1"/>
              </a:buClr>
              <a:buSzPts val="1200"/>
              <a:buFont typeface="Calibri"/>
              <a:buAutoNum type="arabicPeriod"/>
            </a:pPr>
            <a:r>
              <a:rPr lang="en-US">
                <a:latin typeface="Arial"/>
                <a:ea typeface="Arial"/>
                <a:cs typeface="Arial"/>
                <a:sym typeface="Arial"/>
              </a:rPr>
              <a:t>Show this slide on the screen as participants are coming into the room. </a:t>
            </a:r>
            <a:endParaRPr/>
          </a:p>
          <a:p>
            <a:pPr marL="228600" lvl="0" indent="-228600" algn="l" rtl="0">
              <a:lnSpc>
                <a:spcPct val="80000"/>
              </a:lnSpc>
              <a:spcBef>
                <a:spcPts val="0"/>
              </a:spcBef>
              <a:spcAft>
                <a:spcPts val="0"/>
              </a:spcAft>
              <a:buClr>
                <a:schemeClr val="dk1"/>
              </a:buClr>
              <a:buSzPts val="1200"/>
              <a:buFont typeface="Calibri"/>
              <a:buAutoNum type="arabicPeriod"/>
            </a:pPr>
            <a:r>
              <a:rPr lang="en-US">
                <a:latin typeface="Arial"/>
                <a:ea typeface="Arial"/>
                <a:cs typeface="Arial"/>
                <a:sym typeface="Arial"/>
              </a:rPr>
              <a:t>Presenter(s) add their names, organization, and date to the slide.</a:t>
            </a:r>
            <a:endParaRPr/>
          </a:p>
          <a:p>
            <a:pPr marL="448742" lvl="0" indent="-448742" algn="l" rtl="0">
              <a:lnSpc>
                <a:spcPct val="80000"/>
              </a:lnSpc>
              <a:spcBef>
                <a:spcPts val="0"/>
              </a:spcBef>
              <a:spcAft>
                <a:spcPts val="0"/>
              </a:spcAft>
              <a:buNone/>
            </a:pPr>
            <a:r>
              <a:rPr lang="en-US" sz="1200">
                <a:solidFill>
                  <a:schemeClr val="dk1"/>
                </a:solidFill>
                <a:latin typeface="Arial"/>
                <a:ea typeface="Arial"/>
                <a:cs typeface="Arial"/>
                <a:sym typeface="Arial"/>
              </a:rPr>
              <a:t>          </a:t>
            </a:r>
            <a:endParaRPr/>
          </a:p>
          <a:p>
            <a:pPr marL="448742" lvl="0" indent="-448742" algn="l" rtl="0">
              <a:lnSpc>
                <a:spcPct val="80000"/>
              </a:lnSpc>
              <a:spcBef>
                <a:spcPts val="0"/>
              </a:spcBef>
              <a:spcAft>
                <a:spcPts val="0"/>
              </a:spcAft>
              <a:buNone/>
            </a:pPr>
            <a:r>
              <a:rPr lang="en-US" sz="1200" b="1">
                <a:solidFill>
                  <a:schemeClr val="dk1"/>
                </a:solidFill>
                <a:latin typeface="Arial"/>
                <a:ea typeface="Arial"/>
                <a:cs typeface="Arial"/>
                <a:sym typeface="Arial"/>
              </a:rPr>
              <a:t>Make sure that you remain mindful of the purpose of this presentation.</a:t>
            </a:r>
            <a:endParaRPr/>
          </a:p>
          <a:p>
            <a:pPr marL="448742" lvl="0" indent="-448742" algn="l" rtl="0">
              <a:lnSpc>
                <a:spcPct val="80000"/>
              </a:lnSpc>
              <a:spcBef>
                <a:spcPts val="0"/>
              </a:spcBef>
              <a:spcAft>
                <a:spcPts val="0"/>
              </a:spcAft>
              <a:buNone/>
            </a:pPr>
            <a:endParaRPr sz="1200" b="1">
              <a:solidFill>
                <a:schemeClr val="dk1"/>
              </a:solidFill>
              <a:latin typeface="Arial"/>
              <a:ea typeface="Arial"/>
              <a:cs typeface="Arial"/>
              <a:sym typeface="Arial"/>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This presentation is intended to encourage the audience to seriously consider PREP</a:t>
            </a:r>
            <a:r>
              <a:rPr lang="en-US" sz="1200" b="0" u="sng">
                <a:solidFill>
                  <a:schemeClr val="dk1"/>
                </a:solidFill>
                <a:latin typeface="Arial"/>
                <a:ea typeface="Arial"/>
                <a:cs typeface="Arial"/>
                <a:sym typeface="Arial"/>
              </a:rPr>
              <a:t>a</a:t>
            </a:r>
            <a:r>
              <a:rPr lang="en-US" sz="1200" b="0">
                <a:solidFill>
                  <a:schemeClr val="dk1"/>
                </a:solidFill>
                <a:latin typeface="Arial"/>
                <a:ea typeface="Arial"/>
                <a:cs typeface="Arial"/>
                <a:sym typeface="Arial"/>
              </a:rPr>
              <a:t>RE</a:t>
            </a:r>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training in their districts and schools. It is NOT intended to discuss the content in much</a:t>
            </a:r>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detail at all, but to introduce some key ideas and concepts which represent empirically</a:t>
            </a:r>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supported best practice in school crisis prevention and intervention.</a:t>
            </a:r>
            <a:endParaRPr/>
          </a:p>
          <a:p>
            <a:pPr marL="448742" lvl="0" indent="-448742" algn="l" rtl="0">
              <a:lnSpc>
                <a:spcPct val="80000"/>
              </a:lnSpc>
              <a:spcBef>
                <a:spcPts val="0"/>
              </a:spcBef>
              <a:spcAft>
                <a:spcPts val="0"/>
              </a:spcAft>
              <a:buNone/>
            </a:pPr>
            <a:endParaRPr sz="1200" b="0">
              <a:solidFill>
                <a:schemeClr val="dk1"/>
              </a:solidFill>
              <a:latin typeface="Arial"/>
              <a:ea typeface="Arial"/>
              <a:cs typeface="Arial"/>
              <a:sym typeface="Arial"/>
            </a:endParaRPr>
          </a:p>
          <a:p>
            <a:pPr marL="448742" lvl="0" indent="-448742" algn="l" rtl="0">
              <a:lnSpc>
                <a:spcPct val="80000"/>
              </a:lnSpc>
              <a:spcBef>
                <a:spcPts val="0"/>
              </a:spcBef>
              <a:spcAft>
                <a:spcPts val="0"/>
              </a:spcAft>
              <a:buNone/>
            </a:pPr>
            <a:r>
              <a:rPr lang="en-US" sz="1200" b="1">
                <a:solidFill>
                  <a:schemeClr val="dk1"/>
                </a:solidFill>
                <a:latin typeface="Arial"/>
                <a:ea typeface="Arial"/>
                <a:cs typeface="Arial"/>
                <a:sym typeface="Arial"/>
              </a:rPr>
              <a:t>Sample Presentation Language </a:t>
            </a:r>
            <a:r>
              <a:rPr lang="en-US" sz="1200" b="0">
                <a:solidFill>
                  <a:schemeClr val="dk1"/>
                </a:solidFill>
                <a:latin typeface="Arial"/>
                <a:ea typeface="Arial"/>
                <a:cs typeface="Arial"/>
                <a:sym typeface="Arial"/>
              </a:rPr>
              <a:t>is presented in the event you need to further explain </a:t>
            </a:r>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a concept or idea. You need not read all, but use parts of it to make a particular point.</a:t>
            </a:r>
            <a:endParaRPr/>
          </a:p>
          <a:p>
            <a:pPr marL="448742" lvl="0" indent="-448742" algn="l" rtl="0">
              <a:lnSpc>
                <a:spcPct val="80000"/>
              </a:lnSpc>
              <a:spcBef>
                <a:spcPts val="0"/>
              </a:spcBef>
              <a:spcAft>
                <a:spcPts val="0"/>
              </a:spcAft>
              <a:buNone/>
            </a:pPr>
            <a:endParaRPr sz="1200" b="0">
              <a:solidFill>
                <a:schemeClr val="dk1"/>
              </a:solidFill>
              <a:latin typeface="Arial"/>
              <a:ea typeface="Arial"/>
              <a:cs typeface="Arial"/>
              <a:sym typeface="Arial"/>
            </a:endParaRPr>
          </a:p>
          <a:p>
            <a:pPr marL="448742" lvl="0" indent="-448742" algn="l" rtl="0">
              <a:lnSpc>
                <a:spcPct val="80000"/>
              </a:lnSpc>
              <a:spcBef>
                <a:spcPts val="0"/>
              </a:spcBef>
              <a:spcAft>
                <a:spcPts val="0"/>
              </a:spcAft>
              <a:buNone/>
            </a:pPr>
            <a:r>
              <a:rPr lang="en-US" sz="1200" b="1">
                <a:solidFill>
                  <a:schemeClr val="dk1"/>
                </a:solidFill>
                <a:latin typeface="Arial"/>
                <a:ea typeface="Arial"/>
                <a:cs typeface="Arial"/>
                <a:sym typeface="Arial"/>
              </a:rPr>
              <a:t>Background Information </a:t>
            </a:r>
            <a:r>
              <a:rPr lang="en-US" sz="1200" b="0">
                <a:solidFill>
                  <a:schemeClr val="dk1"/>
                </a:solidFill>
                <a:latin typeface="Arial"/>
                <a:ea typeface="Arial"/>
                <a:cs typeface="Arial"/>
                <a:sym typeface="Arial"/>
              </a:rPr>
              <a:t>is provided to help inform the presentation.</a:t>
            </a:r>
            <a:endParaRPr/>
          </a:p>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1568450" y="685800"/>
            <a:ext cx="3719513" cy="2789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205563" y="3600893"/>
            <a:ext cx="6464595" cy="4857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TRACY</a:t>
            </a:r>
            <a:endParaRPr sz="1200">
              <a:latin typeface="Arial"/>
              <a:ea typeface="Arial"/>
              <a:cs typeface="Arial"/>
              <a:sym typeface="Arial"/>
            </a:endParaRPr>
          </a:p>
        </p:txBody>
      </p:sp>
      <p:sp>
        <p:nvSpPr>
          <p:cNvPr id="239" name="Google Shape;2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1568450" y="685800"/>
            <a:ext cx="3719513" cy="2789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205563" y="3600893"/>
            <a:ext cx="6464595" cy="4857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TRACY</a:t>
            </a:r>
            <a:endParaRPr sz="1200">
              <a:latin typeface="Arial"/>
              <a:ea typeface="Arial"/>
              <a:cs typeface="Arial"/>
              <a:sym typeface="Arial"/>
            </a:endParaRPr>
          </a:p>
        </p:txBody>
      </p:sp>
      <p:sp>
        <p:nvSpPr>
          <p:cNvPr id="247" name="Google Shape;24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a:spLocks noGrp="1" noRot="1" noChangeAspect="1"/>
          </p:cNvSpPr>
          <p:nvPr>
            <p:ph type="sldImg" idx="2"/>
          </p:nvPr>
        </p:nvSpPr>
        <p:spPr>
          <a:xfrm>
            <a:off x="1568450" y="685800"/>
            <a:ext cx="3719513" cy="2789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0:notes"/>
          <p:cNvSpPr txBox="1">
            <a:spLocks noGrp="1"/>
          </p:cNvSpPr>
          <p:nvPr>
            <p:ph type="body" idx="1"/>
          </p:nvPr>
        </p:nvSpPr>
        <p:spPr>
          <a:xfrm>
            <a:off x="205563" y="3600893"/>
            <a:ext cx="6464595" cy="4857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TRACY</a:t>
            </a:r>
            <a:endParaRPr sz="1200">
              <a:latin typeface="Arial"/>
              <a:ea typeface="Arial"/>
              <a:cs typeface="Arial"/>
              <a:sym typeface="Arial"/>
            </a:endParaRPr>
          </a:p>
        </p:txBody>
      </p:sp>
      <p:sp>
        <p:nvSpPr>
          <p:cNvPr id="255" name="Google Shape;25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262" name="Google Shape;2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269" name="Google Shape;2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276" name="Google Shape;27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283" name="Google Shape;28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Susan?</a:t>
            </a:r>
            <a:endParaRPr/>
          </a:p>
          <a:p>
            <a:pPr marL="457200" lvl="0" indent="-304800" algn="l" rtl="0">
              <a:lnSpc>
                <a:spcPct val="115000"/>
              </a:lnSpc>
              <a:spcBef>
                <a:spcPts val="1200"/>
              </a:spcBef>
              <a:spcAft>
                <a:spcPts val="0"/>
              </a:spcAft>
              <a:buClr>
                <a:srgbClr val="777777"/>
              </a:buClr>
              <a:buSzPts val="1200"/>
              <a:buFont typeface="Roboto"/>
              <a:buChar char="●"/>
            </a:pPr>
            <a:endParaRPr/>
          </a:p>
          <a:p>
            <a:pPr marL="457200" lvl="0" indent="-304800" algn="l" rtl="0">
              <a:lnSpc>
                <a:spcPct val="115000"/>
              </a:lnSpc>
              <a:spcBef>
                <a:spcPts val="0"/>
              </a:spcBef>
              <a:spcAft>
                <a:spcPts val="0"/>
              </a:spcAft>
              <a:buClr>
                <a:srgbClr val="777777"/>
              </a:buClr>
              <a:buSzPts val="1200"/>
              <a:buFont typeface="Roboto"/>
              <a:buChar char="●"/>
            </a:pPr>
            <a:r>
              <a:rPr lang="en-US">
                <a:solidFill>
                  <a:srgbClr val="4782D3"/>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Rep. Luke Meerman, R-Coopersville</a:t>
            </a:r>
            <a:endParaRPr>
              <a:solidFill>
                <a:srgbClr val="4782D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777777"/>
              </a:buClr>
              <a:buSzPts val="1200"/>
              <a:buFont typeface="Roboto"/>
              <a:buChar char="●"/>
            </a:pPr>
            <a:r>
              <a:rPr lang="en-US">
                <a:solidFill>
                  <a:srgbClr val="4782D3"/>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Rep. Scott VanSingel, R-Grant</a:t>
            </a:r>
            <a:endParaRPr>
              <a:solidFill>
                <a:srgbClr val="4782D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777777"/>
              </a:buClr>
              <a:buSzPts val="1200"/>
              <a:buFont typeface="Roboto"/>
              <a:buChar char="●"/>
            </a:pPr>
            <a:r>
              <a:rPr lang="en-US">
                <a:solidFill>
                  <a:srgbClr val="4782D3"/>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Rep. Gary Eisen, R-St. Clair Township</a:t>
            </a:r>
            <a:endParaRPr>
              <a:solidFill>
                <a:srgbClr val="4782D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777777"/>
              </a:buClr>
              <a:buSzPts val="1200"/>
              <a:buFont typeface="Roboto"/>
              <a:buChar char="●"/>
            </a:pPr>
            <a:r>
              <a:rPr lang="en-US">
                <a:solidFill>
                  <a:srgbClr val="4782D3"/>
                </a:solidFill>
                <a:highlight>
                  <a:srgbClr val="FFFFFF"/>
                </a:highlight>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Rep. Pamela Hornberger, R-Chesterfield Township</a:t>
            </a:r>
            <a:endParaRPr>
              <a:solidFill>
                <a:srgbClr val="4782D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777777"/>
              </a:buClr>
              <a:buSzPts val="1200"/>
              <a:buFont typeface="Roboto"/>
              <a:buChar char="●"/>
            </a:pPr>
            <a:r>
              <a:rPr lang="en-US">
                <a:solidFill>
                  <a:srgbClr val="4782D3"/>
                </a:solidFill>
                <a:highlight>
                  <a:srgbClr val="FFFFFF"/>
                </a:highlight>
                <a:uFill>
                  <a:noFill/>
                </a:uFill>
                <a:latin typeface="Roboto"/>
                <a:ea typeface="Roboto"/>
                <a:cs typeface="Roboto"/>
                <a:sym typeface="Roboto"/>
                <a:hlinkClick r:id="rId7">
                  <a:extLst>
                    <a:ext uri="{A12FA001-AC4F-418D-AE19-62706E023703}">
                      <ahyp:hlinkClr xmlns:ahyp="http://schemas.microsoft.com/office/drawing/2018/hyperlinkcolor" val="tx"/>
                    </a:ext>
                  </a:extLst>
                </a:hlinkClick>
              </a:rPr>
              <a:t>Rep. Kelly Breen, D-Novi</a:t>
            </a:r>
            <a:endParaRPr>
              <a:solidFill>
                <a:srgbClr val="4782D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777777"/>
              </a:buClr>
              <a:buSzPts val="1200"/>
              <a:buFont typeface="Roboto"/>
              <a:buChar char="●"/>
            </a:pPr>
            <a:r>
              <a:rPr lang="en-US">
                <a:solidFill>
                  <a:srgbClr val="4782D3"/>
                </a:solidFill>
                <a:highlight>
                  <a:srgbClr val="FFFFFF"/>
                </a:highlight>
                <a:uFill>
                  <a:noFill/>
                </a:uFill>
                <a:latin typeface="Roboto"/>
                <a:ea typeface="Roboto"/>
                <a:cs typeface="Roboto"/>
                <a:sym typeface="Roboto"/>
                <a:hlinkClick r:id="rId8">
                  <a:extLst>
                    <a:ext uri="{A12FA001-AC4F-418D-AE19-62706E023703}">
                      <ahyp:hlinkClr xmlns:ahyp="http://schemas.microsoft.com/office/drawing/2018/hyperlinkcolor" val="tx"/>
                    </a:ext>
                  </a:extLst>
                </a:hlinkClick>
              </a:rPr>
              <a:t>Rep. Ranjeev Puri, D-Canton Township</a:t>
            </a:r>
            <a:endParaRPr>
              <a:solidFill>
                <a:srgbClr val="4782D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777777"/>
              </a:buClr>
              <a:buSzPts val="1200"/>
              <a:buFont typeface="Roboto"/>
              <a:buChar char="●"/>
            </a:pPr>
            <a:r>
              <a:rPr lang="en-US">
                <a:solidFill>
                  <a:srgbClr val="666666"/>
                </a:solidFill>
                <a:highlight>
                  <a:srgbClr val="FFFFFF"/>
                </a:highlight>
                <a:uFill>
                  <a:noFill/>
                </a:uFill>
                <a:latin typeface="Roboto"/>
                <a:ea typeface="Roboto"/>
                <a:cs typeface="Roboto"/>
                <a:sym typeface="Roboto"/>
                <a:hlinkClick r:id="rId9">
                  <a:extLst>
                    <a:ext uri="{A12FA001-AC4F-418D-AE19-62706E023703}">
                      <ahyp:hlinkClr xmlns:ahyp="http://schemas.microsoft.com/office/drawing/2018/hyperlinkcolor" val="tx"/>
                    </a:ext>
                  </a:extLst>
                </a:hlinkClick>
              </a:rPr>
              <a:t>Rep. Sara Cambensy, D-Marquette</a:t>
            </a:r>
            <a:endParaRPr>
              <a:solidFill>
                <a:srgbClr val="666666"/>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777777"/>
              </a:buClr>
              <a:buSzPts val="1200"/>
              <a:buFont typeface="Roboto"/>
              <a:buChar char="●"/>
            </a:pPr>
            <a:r>
              <a:rPr lang="en-US">
                <a:solidFill>
                  <a:srgbClr val="4782D3"/>
                </a:solidFill>
                <a:highlight>
                  <a:srgbClr val="FFFFFF"/>
                </a:highlight>
                <a:uFill>
                  <a:noFill/>
                </a:uFill>
                <a:latin typeface="Roboto"/>
                <a:ea typeface="Roboto"/>
                <a:cs typeface="Roboto"/>
                <a:sym typeface="Roboto"/>
                <a:hlinkClick r:id="rId10">
                  <a:extLst>
                    <a:ext uri="{A12FA001-AC4F-418D-AE19-62706E023703}">
                      <ahyp:hlinkClr xmlns:ahyp="http://schemas.microsoft.com/office/drawing/2018/hyperlinkcolor" val="tx"/>
                    </a:ext>
                  </a:extLst>
                </a:hlinkClick>
              </a:rPr>
              <a:t>Rep. Terry Sabo, D-Muskegon</a:t>
            </a:r>
            <a:endParaRPr>
              <a:solidFill>
                <a:srgbClr val="4782D3"/>
              </a:solidFill>
              <a:highlight>
                <a:srgbClr val="FFFFFF"/>
              </a:highlight>
              <a:latin typeface="Roboto"/>
              <a:ea typeface="Roboto"/>
              <a:cs typeface="Roboto"/>
              <a:sym typeface="Roboto"/>
            </a:endParaRPr>
          </a:p>
          <a:p>
            <a:pPr marL="0" lvl="0" indent="0" algn="l" rtl="0">
              <a:spcBef>
                <a:spcPts val="1200"/>
              </a:spcBef>
              <a:spcAft>
                <a:spcPts val="0"/>
              </a:spcAft>
              <a:buNone/>
            </a:pPr>
            <a:endParaRPr/>
          </a:p>
        </p:txBody>
      </p:sp>
      <p:sp>
        <p:nvSpPr>
          <p:cNvPr id="290" name="Google Shape;29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6586106fca_5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6586106fca_5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299" name="Google Shape;299;g16586106fca_5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6586106fca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6586106fca_5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308" name="Google Shape;308;g16586106fca_5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48741" lvl="0" indent="-448741" algn="l" rtl="0">
              <a:lnSpc>
                <a:spcPct val="80000"/>
              </a:lnSpc>
              <a:spcBef>
                <a:spcPts val="0"/>
              </a:spcBef>
              <a:spcAft>
                <a:spcPts val="0"/>
              </a:spcAft>
              <a:buNone/>
            </a:pPr>
            <a:r>
              <a:rPr lang="en-US" b="1">
                <a:latin typeface="Arial"/>
                <a:ea typeface="Arial"/>
                <a:cs typeface="Arial"/>
                <a:sym typeface="Arial"/>
              </a:rPr>
              <a:t>Susan</a:t>
            </a:r>
            <a:endParaRPr b="1">
              <a:latin typeface="Arial"/>
              <a:ea typeface="Arial"/>
              <a:cs typeface="Arial"/>
              <a:sym typeface="Arial"/>
            </a:endParaRPr>
          </a:p>
          <a:p>
            <a:pPr marL="448741" lvl="0" indent="-448741" algn="l" rtl="0">
              <a:lnSpc>
                <a:spcPct val="80000"/>
              </a:lnSpc>
              <a:spcBef>
                <a:spcPts val="0"/>
              </a:spcBef>
              <a:spcAft>
                <a:spcPts val="0"/>
              </a:spcAft>
              <a:buNone/>
            </a:pPr>
            <a:endParaRPr b="1">
              <a:latin typeface="Arial"/>
              <a:ea typeface="Arial"/>
              <a:cs typeface="Arial"/>
              <a:sym typeface="Arial"/>
            </a:endParaRPr>
          </a:p>
          <a:p>
            <a:pPr marL="448742" lvl="0" indent="-448742" algn="l" rtl="0">
              <a:lnSpc>
                <a:spcPct val="80000"/>
              </a:lnSpc>
              <a:spcBef>
                <a:spcPts val="0"/>
              </a:spcBef>
              <a:spcAft>
                <a:spcPts val="0"/>
              </a:spcAft>
              <a:buNone/>
            </a:pPr>
            <a:r>
              <a:rPr lang="en-US" b="1">
                <a:solidFill>
                  <a:schemeClr val="dk1"/>
                </a:solidFill>
                <a:latin typeface="Arial"/>
                <a:ea typeface="Arial"/>
                <a:cs typeface="Arial"/>
                <a:sym typeface="Arial"/>
              </a:rPr>
              <a:t>Presentation</a:t>
            </a:r>
            <a:r>
              <a:rPr lang="en-US" b="1">
                <a:solidFill>
                  <a:schemeClr val="accent2"/>
                </a:solidFill>
                <a:latin typeface="Arial"/>
                <a:ea typeface="Arial"/>
                <a:cs typeface="Arial"/>
                <a:sym typeface="Arial"/>
              </a:rPr>
              <a:t> </a:t>
            </a:r>
            <a:r>
              <a:rPr lang="en-US" b="1">
                <a:solidFill>
                  <a:schemeClr val="dk1"/>
                </a:solidFill>
                <a:latin typeface="Arial"/>
                <a:ea typeface="Arial"/>
                <a:cs typeface="Arial"/>
                <a:sym typeface="Arial"/>
              </a:rPr>
              <a:t>Note</a:t>
            </a:r>
            <a:r>
              <a:rPr lang="en-US" b="1">
                <a:solidFill>
                  <a:schemeClr val="accent2"/>
                </a:solidFill>
                <a:latin typeface="Arial"/>
                <a:ea typeface="Arial"/>
                <a:cs typeface="Arial"/>
                <a:sym typeface="Arial"/>
              </a:rPr>
              <a:t>: </a:t>
            </a:r>
            <a:r>
              <a:rPr lang="en-US">
                <a:solidFill>
                  <a:srgbClr val="000000"/>
                </a:solidFill>
                <a:latin typeface="Arial"/>
                <a:ea typeface="Arial"/>
                <a:cs typeface="Arial"/>
                <a:sym typeface="Arial"/>
              </a:rPr>
              <a:t>Before the workshop begins make sure the following occurs: </a:t>
            </a:r>
            <a:endParaRPr>
              <a:latin typeface="Arial"/>
              <a:ea typeface="Arial"/>
              <a:cs typeface="Arial"/>
              <a:sym typeface="Arial"/>
            </a:endParaRPr>
          </a:p>
          <a:p>
            <a:pPr marL="448742" lvl="0" indent="-448742" algn="l" rtl="0">
              <a:lnSpc>
                <a:spcPct val="80000"/>
              </a:lnSpc>
              <a:spcBef>
                <a:spcPts val="0"/>
              </a:spcBef>
              <a:spcAft>
                <a:spcPts val="0"/>
              </a:spcAft>
              <a:buNone/>
            </a:pPr>
            <a:endParaRPr>
              <a:latin typeface="Arial"/>
              <a:ea typeface="Arial"/>
              <a:cs typeface="Arial"/>
              <a:sym typeface="Arial"/>
            </a:endParaRPr>
          </a:p>
          <a:p>
            <a:pPr marL="228600" lvl="0" indent="-228600" algn="l" rtl="0">
              <a:lnSpc>
                <a:spcPct val="80000"/>
              </a:lnSpc>
              <a:spcBef>
                <a:spcPts val="0"/>
              </a:spcBef>
              <a:spcAft>
                <a:spcPts val="0"/>
              </a:spcAft>
              <a:buClr>
                <a:schemeClr val="dk1"/>
              </a:buClr>
              <a:buSzPts val="1200"/>
              <a:buFont typeface="Calibri"/>
              <a:buAutoNum type="arabicPeriod"/>
            </a:pPr>
            <a:r>
              <a:rPr lang="en-US">
                <a:latin typeface="Arial"/>
                <a:ea typeface="Arial"/>
                <a:cs typeface="Arial"/>
                <a:sym typeface="Arial"/>
              </a:rPr>
              <a:t>Show this slide on the screen as participants are coming into the room.</a:t>
            </a:r>
            <a:endParaRPr/>
          </a:p>
          <a:p>
            <a:pPr marL="228600" lvl="0" indent="-228600" algn="l" rtl="0">
              <a:lnSpc>
                <a:spcPct val="80000"/>
              </a:lnSpc>
              <a:spcBef>
                <a:spcPts val="0"/>
              </a:spcBef>
              <a:spcAft>
                <a:spcPts val="0"/>
              </a:spcAft>
              <a:buClr>
                <a:schemeClr val="dk1"/>
              </a:buClr>
              <a:buSzPts val="1200"/>
              <a:buFont typeface="Calibri"/>
              <a:buAutoNum type="arabicPeriod"/>
            </a:pPr>
            <a:r>
              <a:rPr lang="en-US">
                <a:latin typeface="Arial"/>
                <a:ea typeface="Arial"/>
                <a:cs typeface="Arial"/>
                <a:sym typeface="Arial"/>
              </a:rPr>
              <a:t>Presenter(s) add their names, organization, and date to the slide.</a:t>
            </a:r>
            <a:endParaRPr/>
          </a:p>
          <a:p>
            <a:pPr marL="448742" lvl="0" indent="-448742" algn="l" rtl="0">
              <a:lnSpc>
                <a:spcPct val="80000"/>
              </a:lnSpc>
              <a:spcBef>
                <a:spcPts val="0"/>
              </a:spcBef>
              <a:spcAft>
                <a:spcPts val="0"/>
              </a:spcAft>
              <a:buNone/>
            </a:pPr>
            <a:r>
              <a:rPr lang="en-US" sz="1200">
                <a:solidFill>
                  <a:schemeClr val="dk1"/>
                </a:solidFill>
                <a:latin typeface="Arial"/>
                <a:ea typeface="Arial"/>
                <a:cs typeface="Arial"/>
                <a:sym typeface="Arial"/>
              </a:rPr>
              <a:t>          </a:t>
            </a:r>
            <a:endParaRPr/>
          </a:p>
          <a:p>
            <a:pPr marL="448742" lvl="0" indent="-448742" algn="l" rtl="0">
              <a:lnSpc>
                <a:spcPct val="80000"/>
              </a:lnSpc>
              <a:spcBef>
                <a:spcPts val="0"/>
              </a:spcBef>
              <a:spcAft>
                <a:spcPts val="0"/>
              </a:spcAft>
              <a:buNone/>
            </a:pPr>
            <a:r>
              <a:rPr lang="en-US" sz="1200" b="1">
                <a:solidFill>
                  <a:schemeClr val="dk1"/>
                </a:solidFill>
                <a:latin typeface="Arial"/>
                <a:ea typeface="Arial"/>
                <a:cs typeface="Arial"/>
                <a:sym typeface="Arial"/>
              </a:rPr>
              <a:t>Make sure that you remain mindful of the purpose of this presentation.</a:t>
            </a:r>
            <a:endParaRPr/>
          </a:p>
          <a:p>
            <a:pPr marL="448742" lvl="0" indent="-448742" algn="l" rtl="0">
              <a:lnSpc>
                <a:spcPct val="80000"/>
              </a:lnSpc>
              <a:spcBef>
                <a:spcPts val="0"/>
              </a:spcBef>
              <a:spcAft>
                <a:spcPts val="0"/>
              </a:spcAft>
              <a:buNone/>
            </a:pPr>
            <a:endParaRPr sz="1200" b="1">
              <a:solidFill>
                <a:schemeClr val="dk1"/>
              </a:solidFill>
              <a:latin typeface="Arial"/>
              <a:ea typeface="Arial"/>
              <a:cs typeface="Arial"/>
              <a:sym typeface="Arial"/>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This presentation is intended to encourage the audience to seriously consider PREP</a:t>
            </a:r>
            <a:r>
              <a:rPr lang="en-US" sz="1200" b="0" u="sng">
                <a:solidFill>
                  <a:schemeClr val="dk1"/>
                </a:solidFill>
                <a:latin typeface="Arial"/>
                <a:ea typeface="Arial"/>
                <a:cs typeface="Arial"/>
                <a:sym typeface="Arial"/>
              </a:rPr>
              <a:t>a</a:t>
            </a:r>
            <a:r>
              <a:rPr lang="en-US" sz="1200" b="0">
                <a:solidFill>
                  <a:schemeClr val="dk1"/>
                </a:solidFill>
                <a:latin typeface="Arial"/>
                <a:ea typeface="Arial"/>
                <a:cs typeface="Arial"/>
                <a:sym typeface="Arial"/>
              </a:rPr>
              <a:t>RE</a:t>
            </a:r>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training in their districts and schools. It is NOT intended to discuss the content in much</a:t>
            </a:r>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detail at all, but to introduce some key ideas and concepts which represent empirically</a:t>
            </a:r>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supported best practice in school crisis prevention and intervention.</a:t>
            </a:r>
            <a:endParaRPr/>
          </a:p>
          <a:p>
            <a:pPr marL="448742" lvl="0" indent="-448742" algn="l" rtl="0">
              <a:lnSpc>
                <a:spcPct val="80000"/>
              </a:lnSpc>
              <a:spcBef>
                <a:spcPts val="0"/>
              </a:spcBef>
              <a:spcAft>
                <a:spcPts val="0"/>
              </a:spcAft>
              <a:buNone/>
            </a:pPr>
            <a:endParaRPr sz="1200" b="0">
              <a:solidFill>
                <a:schemeClr val="dk1"/>
              </a:solidFill>
              <a:latin typeface="Arial"/>
              <a:ea typeface="Arial"/>
              <a:cs typeface="Arial"/>
              <a:sym typeface="Arial"/>
            </a:endParaRPr>
          </a:p>
          <a:p>
            <a:pPr marL="448742" lvl="0" indent="-448742" algn="l" rtl="0">
              <a:lnSpc>
                <a:spcPct val="80000"/>
              </a:lnSpc>
              <a:spcBef>
                <a:spcPts val="0"/>
              </a:spcBef>
              <a:spcAft>
                <a:spcPts val="0"/>
              </a:spcAft>
              <a:buNone/>
            </a:pPr>
            <a:r>
              <a:rPr lang="en-US" sz="1200" b="1">
                <a:solidFill>
                  <a:schemeClr val="dk1"/>
                </a:solidFill>
                <a:latin typeface="Arial"/>
                <a:ea typeface="Arial"/>
                <a:cs typeface="Arial"/>
                <a:sym typeface="Arial"/>
              </a:rPr>
              <a:t>Sample Presentation Language </a:t>
            </a:r>
            <a:r>
              <a:rPr lang="en-US" sz="1200" b="0">
                <a:solidFill>
                  <a:schemeClr val="dk1"/>
                </a:solidFill>
                <a:latin typeface="Arial"/>
                <a:ea typeface="Arial"/>
                <a:cs typeface="Arial"/>
                <a:sym typeface="Arial"/>
              </a:rPr>
              <a:t>is presented in the event you need to further explain </a:t>
            </a:r>
            <a:endParaRPr/>
          </a:p>
          <a:p>
            <a:pPr marL="448742" lvl="0" indent="-448742" algn="l" rtl="0">
              <a:lnSpc>
                <a:spcPct val="80000"/>
              </a:lnSpc>
              <a:spcBef>
                <a:spcPts val="0"/>
              </a:spcBef>
              <a:spcAft>
                <a:spcPts val="0"/>
              </a:spcAft>
              <a:buNone/>
            </a:pPr>
            <a:r>
              <a:rPr lang="en-US" sz="1200" b="0">
                <a:solidFill>
                  <a:schemeClr val="dk1"/>
                </a:solidFill>
                <a:latin typeface="Arial"/>
                <a:ea typeface="Arial"/>
                <a:cs typeface="Arial"/>
                <a:sym typeface="Arial"/>
              </a:rPr>
              <a:t>a concept or idea. You need not read all, but use parts of it to make a particular point.</a:t>
            </a:r>
            <a:endParaRPr/>
          </a:p>
          <a:p>
            <a:pPr marL="448742" lvl="0" indent="-448742" algn="l" rtl="0">
              <a:lnSpc>
                <a:spcPct val="80000"/>
              </a:lnSpc>
              <a:spcBef>
                <a:spcPts val="0"/>
              </a:spcBef>
              <a:spcAft>
                <a:spcPts val="0"/>
              </a:spcAft>
              <a:buNone/>
            </a:pPr>
            <a:endParaRPr sz="1200" b="0">
              <a:solidFill>
                <a:schemeClr val="dk1"/>
              </a:solidFill>
              <a:latin typeface="Arial"/>
              <a:ea typeface="Arial"/>
              <a:cs typeface="Arial"/>
              <a:sym typeface="Arial"/>
            </a:endParaRPr>
          </a:p>
          <a:p>
            <a:pPr marL="448742" lvl="0" indent="-448742" algn="l" rtl="0">
              <a:lnSpc>
                <a:spcPct val="80000"/>
              </a:lnSpc>
              <a:spcBef>
                <a:spcPts val="0"/>
              </a:spcBef>
              <a:spcAft>
                <a:spcPts val="0"/>
              </a:spcAft>
              <a:buNone/>
            </a:pPr>
            <a:r>
              <a:rPr lang="en-US" sz="1200" b="1">
                <a:solidFill>
                  <a:schemeClr val="dk1"/>
                </a:solidFill>
                <a:latin typeface="Arial"/>
                <a:ea typeface="Arial"/>
                <a:cs typeface="Arial"/>
                <a:sym typeface="Arial"/>
              </a:rPr>
              <a:t>Background Information </a:t>
            </a:r>
            <a:r>
              <a:rPr lang="en-US" sz="1200" b="0">
                <a:solidFill>
                  <a:schemeClr val="dk1"/>
                </a:solidFill>
                <a:latin typeface="Arial"/>
                <a:ea typeface="Arial"/>
                <a:cs typeface="Arial"/>
                <a:sym typeface="Arial"/>
              </a:rPr>
              <a:t>is provided to help inform the presentation.</a:t>
            </a:r>
            <a:endParaRPr/>
          </a:p>
          <a:p>
            <a:pPr marL="0" lvl="0" indent="0" algn="l" rtl="0">
              <a:spcBef>
                <a:spcPts val="0"/>
              </a:spcBef>
              <a:spcAft>
                <a:spcPts val="0"/>
              </a:spcAft>
              <a:buNone/>
            </a:pPr>
            <a:endParaRPr/>
          </a:p>
        </p:txBody>
      </p:sp>
      <p:sp>
        <p:nvSpPr>
          <p:cNvPr id="172" name="Google Shape;1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Jim</a:t>
            </a:r>
            <a:endParaRPr/>
          </a:p>
          <a:p>
            <a:pPr marL="0" lvl="0" indent="0" algn="l" rtl="0">
              <a:spcBef>
                <a:spcPts val="0"/>
              </a:spcBef>
              <a:spcAft>
                <a:spcPts val="0"/>
              </a:spcAft>
              <a:buNone/>
            </a:pPr>
            <a:endParaRPr/>
          </a:p>
          <a:p>
            <a:pPr marL="0" lvl="0" indent="0" algn="l" rtl="0">
              <a:spcBef>
                <a:spcPts val="0"/>
              </a:spcBef>
              <a:spcAft>
                <a:spcPts val="0"/>
              </a:spcAft>
              <a:buNone/>
            </a:pPr>
            <a:r>
              <a:rPr lang="en-US"/>
              <a:t>e.g., </a:t>
            </a:r>
            <a:endParaRPr/>
          </a:p>
          <a:p>
            <a:pPr marL="0" lvl="0" indent="0" algn="l" rtl="0">
              <a:spcBef>
                <a:spcPts val="0"/>
              </a:spcBef>
              <a:spcAft>
                <a:spcPts val="0"/>
              </a:spcAft>
              <a:buNone/>
            </a:pPr>
            <a:r>
              <a:rPr lang="en-US"/>
              <a:t>Stephen Brock</a:t>
            </a:r>
            <a:endParaRPr/>
          </a:p>
          <a:p>
            <a:pPr marL="0" lvl="0" indent="0" algn="l" rtl="0">
              <a:spcBef>
                <a:spcPts val="0"/>
              </a:spcBef>
              <a:spcAft>
                <a:spcPts val="0"/>
              </a:spcAft>
              <a:buNone/>
            </a:pPr>
            <a:r>
              <a:rPr lang="en-US"/>
              <a:t>Melissa Reeves</a:t>
            </a:r>
            <a:endParaRPr/>
          </a:p>
          <a:p>
            <a:pPr marL="0" lvl="0" indent="0" algn="l" rtl="0">
              <a:spcBef>
                <a:spcPts val="0"/>
              </a:spcBef>
              <a:spcAft>
                <a:spcPts val="0"/>
              </a:spcAft>
              <a:buNone/>
            </a:pPr>
            <a:r>
              <a:rPr lang="en-US"/>
              <a:t>Cristina Connelly</a:t>
            </a:r>
            <a:endParaRPr/>
          </a:p>
          <a:p>
            <a:pPr marL="0" lvl="0" indent="0" algn="l" rtl="0">
              <a:spcBef>
                <a:spcPts val="0"/>
              </a:spcBef>
              <a:spcAft>
                <a:spcPts val="0"/>
              </a:spcAft>
              <a:buNone/>
            </a:pPr>
            <a:r>
              <a:rPr lang="en-US"/>
              <a:t>Shane Jimerson</a:t>
            </a:r>
            <a:endParaRPr/>
          </a:p>
          <a:p>
            <a:pPr marL="0" lvl="0" indent="0" algn="l" rtl="0">
              <a:spcBef>
                <a:spcPts val="0"/>
              </a:spcBef>
              <a:spcAft>
                <a:spcPts val="0"/>
              </a:spcAft>
              <a:buNone/>
            </a:pPr>
            <a:endParaRPr/>
          </a:p>
        </p:txBody>
      </p:sp>
      <p:sp>
        <p:nvSpPr>
          <p:cNvPr id="317" name="Google Shape;31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7:notes"/>
          <p:cNvSpPr>
            <a:spLocks noGrp="1" noRot="1" noChangeAspect="1"/>
          </p:cNvSpPr>
          <p:nvPr>
            <p:ph type="sldImg" idx="2"/>
          </p:nvPr>
        </p:nvSpPr>
        <p:spPr>
          <a:xfrm>
            <a:off x="1562100" y="685800"/>
            <a:ext cx="3581400" cy="2686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7:notes"/>
          <p:cNvSpPr txBox="1">
            <a:spLocks noGrp="1"/>
          </p:cNvSpPr>
          <p:nvPr>
            <p:ph type="body" idx="1"/>
          </p:nvPr>
        </p:nvSpPr>
        <p:spPr>
          <a:xfrm>
            <a:off x="222250" y="3479800"/>
            <a:ext cx="6432550" cy="5543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Jim</a:t>
            </a:r>
            <a:endParaRPr b="1">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US" sz="1100" b="1">
                <a:latin typeface="Arial"/>
                <a:ea typeface="Arial"/>
                <a:cs typeface="Arial"/>
                <a:sym typeface="Arial"/>
              </a:rPr>
              <a:t>Currently, No federal law exists requiring a school safety or emergency plan.</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HOWEVER,</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NCLB required </a:t>
            </a:r>
            <a:r>
              <a:rPr lang="en-US" sz="1100" b="1"/>
              <a:t>all schools to have a safety or crisis plan in place </a:t>
            </a:r>
            <a:r>
              <a:rPr lang="en-US" sz="1100" u="sng"/>
              <a:t>if</a:t>
            </a:r>
            <a:r>
              <a:rPr lang="en-US" sz="1100"/>
              <a:t> they wanted to receive funds from the </a:t>
            </a:r>
            <a:r>
              <a:rPr lang="en-US" sz="1100" b="1"/>
              <a:t>Safe and Drug Free Schools program</a:t>
            </a:r>
            <a:r>
              <a:rPr lang="en-US" sz="1100"/>
              <a:t>. However, NCLB did not specify the plan components or how to operationalize the plan. </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Schools must take reasonable actions to maintain order</a:t>
            </a:r>
            <a:endParaRPr/>
          </a:p>
          <a:p>
            <a:pPr marL="0" lvl="0" indent="0" algn="l" rtl="0">
              <a:spcBef>
                <a:spcPts val="0"/>
              </a:spcBef>
              <a:spcAft>
                <a:spcPts val="0"/>
              </a:spcAft>
              <a:buNone/>
            </a:pPr>
            <a:r>
              <a:rPr lang="en-US" sz="1100"/>
              <a:t>Schools must provide care and supervision</a:t>
            </a:r>
            <a:endParaRPr sz="1100">
              <a:solidFill>
                <a:srgbClr val="FF0000"/>
              </a:solidFill>
            </a:endParaRPr>
          </a:p>
          <a:p>
            <a:pPr marL="176708" lvl="0" indent="-171450" algn="l" rtl="0">
              <a:spcBef>
                <a:spcPts val="0"/>
              </a:spcBef>
              <a:spcAft>
                <a:spcPts val="0"/>
              </a:spcAft>
              <a:buClr>
                <a:schemeClr val="dk1"/>
              </a:buClr>
              <a:buSzPts val="1100"/>
              <a:buFont typeface="Arial"/>
              <a:buChar char="•"/>
            </a:pPr>
            <a:r>
              <a:rPr lang="en-US" sz="1100"/>
              <a:t>Foreseeability</a:t>
            </a:r>
            <a:endParaRPr/>
          </a:p>
          <a:p>
            <a:pPr marL="171450" lvl="1" indent="-171450" algn="l" rtl="0">
              <a:spcBef>
                <a:spcPts val="0"/>
              </a:spcBef>
              <a:spcAft>
                <a:spcPts val="0"/>
              </a:spcAft>
              <a:buClr>
                <a:schemeClr val="dk1"/>
              </a:buClr>
              <a:buSzPts val="1100"/>
              <a:buFont typeface="Arial"/>
              <a:buChar char="•"/>
            </a:pPr>
            <a:r>
              <a:rPr lang="en-US" sz="1100"/>
              <a:t>Negligence (includes civil rights violations)</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At the time these slides were published (2019), </a:t>
            </a:r>
            <a:r>
              <a:rPr lang="en-US" sz="1100" b="1"/>
              <a:t>41 states have laws specifying</a:t>
            </a:r>
            <a:r>
              <a:rPr lang="en-US" sz="1100"/>
              <a:t> that all schools/districts must have a c</a:t>
            </a:r>
            <a:r>
              <a:rPr lang="en-US" sz="1100" b="1"/>
              <a:t>omprehensive school safety plan in place</a:t>
            </a:r>
            <a:r>
              <a:rPr lang="en-US" sz="1100"/>
              <a:t>. As of 2022, that number is 44</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b="1" u="sng"/>
              <a:t>ESSA</a:t>
            </a:r>
            <a:r>
              <a:rPr lang="en-US" sz="1100" u="none"/>
              <a:t> </a:t>
            </a:r>
            <a:r>
              <a:rPr lang="en-US" sz="1100"/>
              <a:t>requires states to articulate how they will a</a:t>
            </a:r>
            <a:r>
              <a:rPr lang="en-US" sz="1100" b="1"/>
              <a:t>ssist LEA efforts to address bullying, harassment, and discipline</a:t>
            </a:r>
            <a:r>
              <a:rPr lang="en-US" sz="1100"/>
              <a:t>.</a:t>
            </a:r>
            <a:endParaRPr/>
          </a:p>
          <a:p>
            <a:pPr marL="171444" lvl="0" indent="-171444" algn="l" rtl="0">
              <a:spcBef>
                <a:spcPts val="0"/>
              </a:spcBef>
              <a:spcAft>
                <a:spcPts val="0"/>
              </a:spcAft>
              <a:buClr>
                <a:schemeClr val="dk1"/>
              </a:buClr>
              <a:buSzPts val="1100"/>
              <a:buFont typeface="Arial"/>
              <a:buChar char="•"/>
            </a:pPr>
            <a:r>
              <a:rPr lang="en-US" sz="1100"/>
              <a:t>ESSA requires that states </a:t>
            </a:r>
            <a:r>
              <a:rPr lang="en-US" sz="1100" b="1"/>
              <a:t>annually report</a:t>
            </a:r>
            <a:r>
              <a:rPr lang="en-US" sz="1100"/>
              <a:t> school climate, bullying, and harassment data.</a:t>
            </a:r>
            <a:endParaRPr/>
          </a:p>
          <a:p>
            <a:pPr marL="0" lvl="0" indent="0" algn="l" rtl="0">
              <a:spcBef>
                <a:spcPts val="0"/>
              </a:spcBef>
              <a:spcAft>
                <a:spcPts val="0"/>
              </a:spcAft>
              <a:buNone/>
            </a:pPr>
            <a:endParaRPr sz="1100" b="1" u="sng"/>
          </a:p>
          <a:p>
            <a:pPr marL="0" lvl="0" indent="0" algn="l" rtl="0">
              <a:spcBef>
                <a:spcPts val="0"/>
              </a:spcBef>
              <a:spcAft>
                <a:spcPts val="0"/>
              </a:spcAft>
              <a:buNone/>
            </a:pPr>
            <a:r>
              <a:rPr lang="en-US" sz="1100" b="1" u="sng"/>
              <a:t>OCR</a:t>
            </a:r>
            <a:r>
              <a:rPr lang="en-US" sz="1100"/>
              <a:t>: schools must </a:t>
            </a:r>
            <a:r>
              <a:rPr lang="en-US" sz="1100" b="1"/>
              <a:t>look beyond just disciplining  t</a:t>
            </a:r>
            <a:r>
              <a:rPr lang="en-US" sz="1100"/>
              <a:t>he perpetrators. Schools are obligated to </a:t>
            </a:r>
            <a:r>
              <a:rPr lang="en-US" sz="1100" b="1"/>
              <a:t>eliminate the hostile environment </a:t>
            </a:r>
            <a:r>
              <a:rPr lang="en-US" sz="1100"/>
              <a:t>created by the harassment, address its effects, and take steps to ensure that harassment does not recur. This regulatory obligation speaks to the</a:t>
            </a:r>
            <a:r>
              <a:rPr lang="en-US" sz="1100" b="1"/>
              <a:t> importance of focusing on overall school safety and climate. </a:t>
            </a:r>
            <a:endParaRPr b="1"/>
          </a:p>
        </p:txBody>
      </p:sp>
      <p:sp>
        <p:nvSpPr>
          <p:cNvPr id="325" name="Google Shape;32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a:spLocks noGrp="1" noRot="1" noChangeAspect="1"/>
          </p:cNvSpPr>
          <p:nvPr>
            <p:ph type="sldImg" idx="2"/>
          </p:nvPr>
        </p:nvSpPr>
        <p:spPr>
          <a:xfrm>
            <a:off x="1404938" y="685800"/>
            <a:ext cx="4110037" cy="3081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8:notes"/>
          <p:cNvSpPr txBox="1">
            <a:spLocks noGrp="1"/>
          </p:cNvSpPr>
          <p:nvPr>
            <p:ph type="body" idx="1"/>
          </p:nvPr>
        </p:nvSpPr>
        <p:spPr>
          <a:xfrm>
            <a:off x="198473" y="3848986"/>
            <a:ext cx="6521303" cy="46092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Jim</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Schools and districts assume that if they have a crisis plan, they have done comprehensive safety planning. Quite the contrary, </a:t>
            </a:r>
            <a:r>
              <a:rPr lang="en-US" sz="1100" b="1"/>
              <a:t>if all they have is a crisis plan, they are neglecting the bigger picture</a:t>
            </a:r>
            <a:r>
              <a:rPr lang="en-US" sz="1100"/>
              <a:t>. The concepts for crisis plan development and training on the plan are </a:t>
            </a:r>
            <a:r>
              <a:rPr lang="en-US" sz="1100" b="1"/>
              <a:t>covered within Workshop 1.</a:t>
            </a:r>
            <a:endParaRPr sz="1100" b="1"/>
          </a:p>
          <a:p>
            <a:pPr marL="0" lvl="0" indent="0" algn="l" rtl="0">
              <a:spcBef>
                <a:spcPts val="0"/>
              </a:spcBef>
              <a:spcAft>
                <a:spcPts val="0"/>
              </a:spcAft>
              <a:buNone/>
            </a:pPr>
            <a:endParaRPr sz="1100" b="1"/>
          </a:p>
          <a:p>
            <a:pPr marL="0" lvl="0" indent="0" algn="l" rtl="0">
              <a:spcBef>
                <a:spcPts val="0"/>
              </a:spcBef>
              <a:spcAft>
                <a:spcPts val="0"/>
              </a:spcAft>
              <a:buNone/>
            </a:pPr>
            <a:r>
              <a:rPr lang="en-US" sz="1100"/>
              <a:t>U.S. Department of Education guidelines (2013), are informed by </a:t>
            </a:r>
            <a:r>
              <a:rPr lang="en-US" sz="1100" i="1"/>
              <a:t>Presidential Policy Directive- 8 (PPD-8).</a:t>
            </a:r>
            <a:r>
              <a:rPr lang="en-US" sz="1100"/>
              <a:t> PDD-8 describes the nation’s approach to preparedness pertaining to five </a:t>
            </a:r>
            <a:r>
              <a:rPr lang="en-US" sz="1100" b="1" u="sng"/>
              <a:t>mission</a:t>
            </a:r>
            <a:r>
              <a:rPr lang="en-US" sz="1100"/>
              <a:t> areas:   </a:t>
            </a:r>
            <a:endParaRPr/>
          </a:p>
          <a:p>
            <a:pPr marL="171450" lvl="0" indent="-171450" algn="l" rtl="0">
              <a:spcBef>
                <a:spcPts val="0"/>
              </a:spcBef>
              <a:spcAft>
                <a:spcPts val="0"/>
              </a:spcAft>
              <a:buClr>
                <a:schemeClr val="dk1"/>
              </a:buClr>
              <a:buSzPts val="1100"/>
              <a:buFont typeface="Arial"/>
              <a:buChar char="•"/>
            </a:pPr>
            <a:r>
              <a:rPr lang="en-US" sz="1100"/>
              <a:t> </a:t>
            </a:r>
            <a:r>
              <a:rPr lang="en-US" sz="1100" b="1"/>
              <a:t>Prevention: </a:t>
            </a:r>
            <a:r>
              <a:rPr lang="en-US" sz="1100"/>
              <a:t>the</a:t>
            </a:r>
            <a:r>
              <a:rPr lang="en-US" sz="1100" i="1"/>
              <a:t> </a:t>
            </a:r>
            <a:r>
              <a:rPr lang="en-US" sz="1100" b="1" i="1"/>
              <a:t>actions schools take to prevent</a:t>
            </a:r>
            <a:r>
              <a:rPr lang="en-US" sz="1100"/>
              <a:t> a threatened or actual incident from occurring by avoiding, deterring, or stopping an imminent crime or threat  </a:t>
            </a:r>
            <a:endParaRPr/>
          </a:p>
          <a:p>
            <a:pPr marL="171450" lvl="0" indent="-171450" algn="l" rtl="0">
              <a:spcBef>
                <a:spcPts val="0"/>
              </a:spcBef>
              <a:spcAft>
                <a:spcPts val="0"/>
              </a:spcAft>
              <a:buClr>
                <a:schemeClr val="dk1"/>
              </a:buClr>
              <a:buSzPts val="1100"/>
              <a:buFont typeface="Arial"/>
              <a:buChar char="•"/>
            </a:pPr>
            <a:r>
              <a:rPr lang="en-US" sz="1100"/>
              <a:t> </a:t>
            </a:r>
            <a:r>
              <a:rPr lang="en-US" sz="1100" b="1"/>
              <a:t>Protection: </a:t>
            </a:r>
            <a:r>
              <a:rPr lang="en-US" sz="1100"/>
              <a:t>focuses on </a:t>
            </a:r>
            <a:r>
              <a:rPr lang="en-US" sz="1100" b="1" i="1"/>
              <a:t>ongoing actions that protect</a:t>
            </a:r>
            <a:r>
              <a:rPr lang="en-US" sz="1100" i="1"/>
              <a:t> </a:t>
            </a:r>
            <a:r>
              <a:rPr lang="en-US" sz="1100"/>
              <a:t>students, teachers, staff, visitors, networks, and property from a threat or hazard; secure the schools against acts of violence and manmade or natural disasters.</a:t>
            </a:r>
            <a:endParaRPr/>
          </a:p>
          <a:p>
            <a:pPr marL="171450" lvl="0" indent="-171450" algn="l" rtl="0">
              <a:spcBef>
                <a:spcPts val="0"/>
              </a:spcBef>
              <a:spcAft>
                <a:spcPts val="0"/>
              </a:spcAft>
              <a:buClr>
                <a:schemeClr val="dk1"/>
              </a:buClr>
              <a:buSzPts val="1100"/>
              <a:buFont typeface="Arial"/>
              <a:buChar char="•"/>
            </a:pPr>
            <a:r>
              <a:rPr lang="en-US" sz="1100"/>
              <a:t> </a:t>
            </a:r>
            <a:r>
              <a:rPr lang="en-US" sz="1100" b="1"/>
              <a:t>Mitigation: </a:t>
            </a:r>
            <a:r>
              <a:rPr lang="en-US" sz="1100" b="1" i="1"/>
              <a:t>reducing the likelihood that threats and hazards will happen</a:t>
            </a:r>
            <a:r>
              <a:rPr lang="en-US" sz="1100"/>
              <a:t>; taking actions necessary to eliminate, lessen, or reduce the loss of life and property damage  </a:t>
            </a:r>
            <a:endParaRPr/>
          </a:p>
          <a:p>
            <a:pPr marL="171450" lvl="0" indent="-171450" algn="l" rtl="0">
              <a:spcBef>
                <a:spcPts val="0"/>
              </a:spcBef>
              <a:spcAft>
                <a:spcPts val="0"/>
              </a:spcAft>
              <a:buClr>
                <a:schemeClr val="dk1"/>
              </a:buClr>
              <a:buSzPts val="1100"/>
              <a:buFont typeface="Arial"/>
              <a:buChar char="•"/>
            </a:pPr>
            <a:r>
              <a:rPr lang="en-US" sz="1100"/>
              <a:t> </a:t>
            </a:r>
            <a:r>
              <a:rPr lang="en-US" sz="1100" b="1"/>
              <a:t>Response: </a:t>
            </a:r>
            <a:r>
              <a:rPr lang="en-US" sz="1100"/>
              <a:t>taking </a:t>
            </a:r>
            <a:r>
              <a:rPr lang="en-US" sz="1100" b="1" i="1"/>
              <a:t>actions to stabilize an emergency once it has already happened or is certain to happen</a:t>
            </a:r>
            <a:r>
              <a:rPr lang="en-US" sz="1100"/>
              <a:t>; establish a safe and secure environment; save lives and property; and facilitate the transition to recovery. </a:t>
            </a:r>
            <a:endParaRPr/>
          </a:p>
          <a:p>
            <a:pPr marL="171450" lvl="0" indent="-171450" algn="l" rtl="0">
              <a:spcBef>
                <a:spcPts val="0"/>
              </a:spcBef>
              <a:spcAft>
                <a:spcPts val="0"/>
              </a:spcAft>
              <a:buClr>
                <a:schemeClr val="dk1"/>
              </a:buClr>
              <a:buSzPts val="1100"/>
              <a:buFont typeface="Arial"/>
              <a:buChar char="•"/>
            </a:pPr>
            <a:r>
              <a:rPr lang="en-US" sz="1100"/>
              <a:t> </a:t>
            </a:r>
            <a:r>
              <a:rPr lang="en-US" sz="1100" b="1"/>
              <a:t>Recovery: </a:t>
            </a:r>
            <a:r>
              <a:rPr lang="en-US" sz="1100" b="1" i="1"/>
              <a:t>actions taken and interventions implemented</a:t>
            </a:r>
            <a:r>
              <a:rPr lang="en-US" sz="1100"/>
              <a:t> to assist schools affected by an event or emergency in </a:t>
            </a:r>
            <a:r>
              <a:rPr lang="en-US" sz="1100" b="1" i="1"/>
              <a:t>restoring the learning environment and emotional well-being</a:t>
            </a:r>
            <a:endParaRPr b="1" i="1"/>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None/>
            </a:pPr>
            <a:r>
              <a:rPr lang="en-US" sz="1100" b="1"/>
              <a:t>Thus, school safety and crisis planning must involve actions taken before, during, and after a crisis</a:t>
            </a:r>
            <a:r>
              <a:rPr lang="en-US" sz="1100"/>
              <a:t>. When good preparedness efforts are conducted it allows for good response and recovery efforts to build resiliency. Resiliency then serves as a protective factor which leads to the development of healthy coping strategies to manage future stressful situations. </a:t>
            </a:r>
            <a:endParaRPr/>
          </a:p>
          <a:p>
            <a:pPr marL="0" lvl="0" indent="0" algn="l" rtl="0">
              <a:spcBef>
                <a:spcPts val="0"/>
              </a:spcBef>
              <a:spcAft>
                <a:spcPts val="0"/>
              </a:spcAft>
              <a:buNone/>
            </a:pPr>
            <a:r>
              <a:rPr lang="en-US" sz="1100"/>
              <a:t> </a:t>
            </a:r>
            <a:endParaRPr/>
          </a:p>
          <a:p>
            <a:pPr marL="0" lvl="0" indent="0" algn="l" rtl="0">
              <a:spcBef>
                <a:spcPts val="0"/>
              </a:spcBef>
              <a:spcAft>
                <a:spcPts val="0"/>
              </a:spcAft>
              <a:buNone/>
            </a:pPr>
            <a:r>
              <a:rPr lang="en-US" sz="1100"/>
              <a:t>*U.S. Department of Education, Office of Elementary and Secondary Education, Office of Safe and Healthy Students, </a:t>
            </a:r>
            <a:r>
              <a:rPr lang="en-US" sz="1100" i="1"/>
              <a:t>G</a:t>
            </a:r>
            <a:r>
              <a:rPr lang="en-US" sz="1100" b="1" i="1"/>
              <a:t>uide for Developing High-Quality School Emergency Operations Plans</a:t>
            </a:r>
            <a:r>
              <a:rPr lang="en-US" sz="1100"/>
              <a:t>, Washington, DC, 2013.  </a:t>
            </a:r>
            <a:endParaRPr/>
          </a:p>
        </p:txBody>
      </p:sp>
      <p:sp>
        <p:nvSpPr>
          <p:cNvPr id="336" name="Google Shape;33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a:ea typeface="Times"/>
                <a:cs typeface="Times"/>
                <a:sym typeface="Times"/>
              </a:rPr>
              <a:t>Jim</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r>
              <a:rPr lang="en-US">
                <a:latin typeface="Times"/>
                <a:ea typeface="Times"/>
                <a:cs typeface="Times"/>
                <a:sym typeface="Times"/>
              </a:rPr>
              <a:t>Adding activity (Handout 13)</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r>
              <a:rPr lang="en-US">
                <a:latin typeface="Times"/>
                <a:ea typeface="Times"/>
                <a:cs typeface="Times"/>
                <a:sym typeface="Times"/>
              </a:rPr>
              <a:t>Hangnail to Hurricane</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latin typeface="Times"/>
                <a:ea typeface="Times"/>
                <a:cs typeface="Times"/>
                <a:sym typeface="Times"/>
              </a:rPr>
              <a:t>Key Points</a:t>
            </a:r>
            <a:endParaRPr>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latin typeface="Times"/>
                <a:ea typeface="Times"/>
                <a:cs typeface="Times"/>
                <a:sym typeface="Times"/>
              </a:rPr>
              <a:t>1. The level of response is </a:t>
            </a:r>
            <a:r>
              <a:rPr lang="en-US" b="1">
                <a:latin typeface="Times"/>
                <a:ea typeface="Times"/>
                <a:cs typeface="Times"/>
                <a:sym typeface="Times"/>
              </a:rPr>
              <a:t>determined by the crisis variables and the resources available</a:t>
            </a:r>
            <a:r>
              <a:rPr lang="en-US">
                <a:latin typeface="Times"/>
                <a:ea typeface="Times"/>
                <a:cs typeface="Times"/>
                <a:sym typeface="Times"/>
              </a:rPr>
              <a:t>.</a:t>
            </a:r>
            <a:endParaRPr>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latin typeface="Times"/>
                <a:ea typeface="Times"/>
                <a:cs typeface="Times"/>
                <a:sym typeface="Times"/>
              </a:rPr>
              <a:t>2. There is harm in </a:t>
            </a:r>
            <a:r>
              <a:rPr lang="en-US" b="1">
                <a:latin typeface="Times"/>
                <a:ea typeface="Times"/>
                <a:cs typeface="Times"/>
                <a:sym typeface="Times"/>
              </a:rPr>
              <a:t>under- and overresponding</a:t>
            </a:r>
            <a:r>
              <a:rPr lang="en-US">
                <a:latin typeface="Times"/>
                <a:ea typeface="Times"/>
                <a:cs typeface="Times"/>
                <a:sym typeface="Times"/>
              </a:rPr>
              <a:t>, so determining need and impact first is</a:t>
            </a:r>
            <a:endParaRPr>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latin typeface="Times"/>
                <a:ea typeface="Times"/>
                <a:cs typeface="Times"/>
                <a:sym typeface="Times"/>
              </a:rPr>
              <a:t>important. </a:t>
            </a:r>
            <a:endParaRPr>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latin typeface="Times"/>
                <a:ea typeface="Times"/>
                <a:cs typeface="Times"/>
                <a:sym typeface="Times"/>
              </a:rPr>
              <a:t>3.</a:t>
            </a:r>
            <a:r>
              <a:rPr lang="en-US" b="1">
                <a:latin typeface="Times"/>
                <a:ea typeface="Times"/>
                <a:cs typeface="Times"/>
                <a:sym typeface="Times"/>
              </a:rPr>
              <a:t> Be ready to move up or down</a:t>
            </a:r>
            <a:r>
              <a:rPr lang="en-US">
                <a:latin typeface="Times"/>
                <a:ea typeface="Times"/>
                <a:cs typeface="Times"/>
                <a:sym typeface="Times"/>
              </a:rPr>
              <a:t> the response continuum as variables can change.</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r>
              <a:rPr lang="en-US">
                <a:latin typeface="Times"/>
                <a:ea typeface="Times"/>
                <a:cs typeface="Times"/>
                <a:sym typeface="Times"/>
              </a:rPr>
              <a:t>1. The first level of response is called a </a:t>
            </a:r>
            <a:r>
              <a:rPr lang="en-US" b="1">
                <a:latin typeface="Times"/>
                <a:ea typeface="Times"/>
                <a:cs typeface="Times"/>
                <a:sym typeface="Times"/>
              </a:rPr>
              <a:t>minimal response</a:t>
            </a:r>
            <a:r>
              <a:rPr lang="en-US">
                <a:latin typeface="Times"/>
                <a:ea typeface="Times"/>
                <a:cs typeface="Times"/>
                <a:sym typeface="Times"/>
              </a:rPr>
              <a:t>. </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US" b="1">
                <a:latin typeface="Times"/>
                <a:ea typeface="Times"/>
                <a:cs typeface="Times"/>
                <a:sym typeface="Times"/>
              </a:rPr>
              <a:t>include nonfatal accidental injuries</a:t>
            </a:r>
            <a:r>
              <a:rPr lang="en-US">
                <a:latin typeface="Times"/>
                <a:ea typeface="Times"/>
                <a:cs typeface="Times"/>
                <a:sym typeface="Times"/>
              </a:rPr>
              <a:t> that are </a:t>
            </a:r>
            <a:r>
              <a:rPr lang="en-US" b="1">
                <a:latin typeface="Times"/>
                <a:ea typeface="Times"/>
                <a:cs typeface="Times"/>
                <a:sym typeface="Times"/>
              </a:rPr>
              <a:t>not</a:t>
            </a:r>
            <a:endParaRPr b="1">
              <a:latin typeface="Times"/>
              <a:ea typeface="Times"/>
              <a:cs typeface="Times"/>
              <a:sym typeface="Times"/>
            </a:endParaRPr>
          </a:p>
          <a:p>
            <a:pPr marL="0" lvl="0" indent="0" algn="l" rtl="0">
              <a:spcBef>
                <a:spcPts val="0"/>
              </a:spcBef>
              <a:spcAft>
                <a:spcPts val="0"/>
              </a:spcAft>
              <a:buNone/>
            </a:pPr>
            <a:r>
              <a:rPr lang="en-US" b="1">
                <a:latin typeface="Times"/>
                <a:ea typeface="Times"/>
                <a:cs typeface="Times"/>
                <a:sym typeface="Times"/>
              </a:rPr>
              <a:t>            human caused or intentionally inflicted.</a:t>
            </a:r>
            <a:r>
              <a:rPr lang="en-US">
                <a:latin typeface="Times"/>
                <a:ea typeface="Times"/>
                <a:cs typeface="Times"/>
                <a:sym typeface="Times"/>
              </a:rPr>
              <a:t> </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US" b="1">
                <a:latin typeface="Times"/>
                <a:ea typeface="Times"/>
                <a:cs typeface="Times"/>
                <a:sym typeface="Times"/>
              </a:rPr>
              <a:t>not highly traumatic </a:t>
            </a:r>
            <a:r>
              <a:rPr lang="en-US">
                <a:latin typeface="Times"/>
                <a:ea typeface="Times"/>
                <a:cs typeface="Times"/>
                <a:sym typeface="Times"/>
              </a:rPr>
              <a:t>for the vast majority, so</a:t>
            </a:r>
            <a:endParaRPr>
              <a:latin typeface="Times"/>
              <a:ea typeface="Times"/>
              <a:cs typeface="Times"/>
              <a:sym typeface="Times"/>
            </a:endParaRPr>
          </a:p>
          <a:p>
            <a:pPr marL="0" lvl="0" indent="0" algn="l" rtl="0">
              <a:spcBef>
                <a:spcPts val="0"/>
              </a:spcBef>
              <a:spcAft>
                <a:spcPts val="0"/>
              </a:spcAft>
              <a:buNone/>
            </a:pPr>
            <a:r>
              <a:rPr lang="en-US">
                <a:latin typeface="Times"/>
                <a:ea typeface="Times"/>
                <a:cs typeface="Times"/>
                <a:sym typeface="Times"/>
              </a:rPr>
              <a:t>            the need for mental health crisis intervention is minimal.</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latin typeface="Times"/>
                <a:ea typeface="Times"/>
                <a:cs typeface="Times"/>
                <a:sym typeface="Times"/>
              </a:rPr>
              <a:t>2. The second level of response is called a</a:t>
            </a:r>
            <a:r>
              <a:rPr lang="en-US" b="1">
                <a:latin typeface="Times"/>
                <a:ea typeface="Times"/>
                <a:cs typeface="Times"/>
                <a:sym typeface="Times"/>
              </a:rPr>
              <a:t> building-level response</a:t>
            </a:r>
            <a:r>
              <a:rPr lang="en-US">
                <a:latin typeface="Times"/>
                <a:ea typeface="Times"/>
                <a:cs typeface="Times"/>
                <a:sym typeface="Times"/>
              </a:rPr>
              <a:t>. </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US">
                <a:latin typeface="Times"/>
                <a:ea typeface="Times"/>
                <a:cs typeface="Times"/>
                <a:sym typeface="Times"/>
              </a:rPr>
              <a:t>This type of crisis involves multiple members from the school crisis team leaving their</a:t>
            </a:r>
            <a:endParaRPr>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latin typeface="Times"/>
                <a:ea typeface="Times"/>
                <a:cs typeface="Times"/>
                <a:sym typeface="Times"/>
              </a:rPr>
              <a:t>            traditional job roles to fulfill their ICS roles. While the crisis event is </a:t>
            </a:r>
            <a:r>
              <a:rPr lang="en-US" b="1">
                <a:latin typeface="Times"/>
                <a:ea typeface="Times"/>
                <a:cs typeface="Times"/>
                <a:sym typeface="Times"/>
              </a:rPr>
              <a:t>potentially</a:t>
            </a:r>
            <a:endParaRPr b="1">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b="1">
                <a:latin typeface="Times"/>
                <a:ea typeface="Times"/>
                <a:cs typeface="Times"/>
                <a:sym typeface="Times"/>
              </a:rPr>
              <a:t>            traumatic</a:t>
            </a:r>
            <a:r>
              <a:rPr lang="en-US">
                <a:latin typeface="Times"/>
                <a:ea typeface="Times"/>
                <a:cs typeface="Times"/>
                <a:sym typeface="Times"/>
              </a:rPr>
              <a:t>, available school resources can manage the crisis.</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r>
              <a:rPr lang="en-US">
                <a:latin typeface="Times"/>
                <a:ea typeface="Times"/>
                <a:cs typeface="Times"/>
                <a:sym typeface="Times"/>
              </a:rPr>
              <a:t>3. The third level of response is called a </a:t>
            </a:r>
            <a:r>
              <a:rPr lang="en-US" b="1">
                <a:latin typeface="Times"/>
                <a:ea typeface="Times"/>
                <a:cs typeface="Times"/>
                <a:sym typeface="Times"/>
              </a:rPr>
              <a:t>district-level response</a:t>
            </a:r>
            <a:r>
              <a:rPr lang="en-US">
                <a:latin typeface="Times"/>
                <a:ea typeface="Times"/>
                <a:cs typeface="Times"/>
                <a:sym typeface="Times"/>
              </a:rPr>
              <a:t>. </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US">
                <a:latin typeface="Times"/>
                <a:ea typeface="Times"/>
                <a:cs typeface="Times"/>
                <a:sym typeface="Times"/>
              </a:rPr>
              <a:t>This type of crisis has the</a:t>
            </a:r>
            <a:r>
              <a:rPr lang="en-US" b="1">
                <a:latin typeface="Times"/>
                <a:ea typeface="Times"/>
                <a:cs typeface="Times"/>
                <a:sym typeface="Times"/>
              </a:rPr>
              <a:t> potential to be highly traumatic</a:t>
            </a:r>
            <a:r>
              <a:rPr lang="en-US">
                <a:latin typeface="Times"/>
                <a:ea typeface="Times"/>
                <a:cs typeface="Times"/>
                <a:sym typeface="Times"/>
              </a:rPr>
              <a:t>, affects multiple schools, or</a:t>
            </a:r>
            <a:endParaRPr>
              <a:latin typeface="Times"/>
              <a:ea typeface="Times"/>
              <a:cs typeface="Times"/>
              <a:sym typeface="Times"/>
            </a:endParaRPr>
          </a:p>
          <a:p>
            <a:pPr marL="0" lvl="0" indent="0" algn="l" rtl="0">
              <a:spcBef>
                <a:spcPts val="0"/>
              </a:spcBef>
              <a:spcAft>
                <a:spcPts val="0"/>
              </a:spcAft>
              <a:buNone/>
            </a:pPr>
            <a:r>
              <a:rPr lang="en-US">
                <a:latin typeface="Times"/>
                <a:ea typeface="Times"/>
                <a:cs typeface="Times"/>
                <a:sym typeface="Times"/>
              </a:rPr>
              <a:t>            requires district ICS team assistance for one school.</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r>
              <a:rPr lang="en-US">
                <a:latin typeface="Times"/>
                <a:ea typeface="Times"/>
                <a:cs typeface="Times"/>
                <a:sym typeface="Times"/>
              </a:rPr>
              <a:t>4. The final level of response is called a </a:t>
            </a:r>
            <a:r>
              <a:rPr lang="en-US" b="1">
                <a:latin typeface="Times"/>
                <a:ea typeface="Times"/>
                <a:cs typeface="Times"/>
                <a:sym typeface="Times"/>
              </a:rPr>
              <a:t>regional-level response</a:t>
            </a:r>
            <a:r>
              <a:rPr lang="en-US">
                <a:latin typeface="Times"/>
                <a:ea typeface="Times"/>
                <a:cs typeface="Times"/>
                <a:sym typeface="Times"/>
              </a:rPr>
              <a:t>. </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US">
                <a:latin typeface="Times"/>
                <a:ea typeface="Times"/>
                <a:cs typeface="Times"/>
                <a:sym typeface="Times"/>
              </a:rPr>
              <a:t>This type of crisis </a:t>
            </a:r>
            <a:r>
              <a:rPr lang="en-US" b="1">
                <a:latin typeface="Times"/>
                <a:ea typeface="Times"/>
                <a:cs typeface="Times"/>
                <a:sym typeface="Times"/>
              </a:rPr>
              <a:t>affects a large number of district staff members, students, and families</a:t>
            </a:r>
            <a:endParaRPr b="1">
              <a:latin typeface="Times"/>
              <a:ea typeface="Times"/>
              <a:cs typeface="Times"/>
              <a:sym typeface="Times"/>
            </a:endParaRPr>
          </a:p>
          <a:p>
            <a:pPr marL="0" lvl="0" indent="0" algn="l" rtl="0">
              <a:spcBef>
                <a:spcPts val="0"/>
              </a:spcBef>
              <a:spcAft>
                <a:spcPts val="0"/>
              </a:spcAft>
              <a:buNone/>
            </a:pPr>
            <a:r>
              <a:rPr lang="en-US">
                <a:latin typeface="Times"/>
                <a:ea typeface="Times"/>
                <a:cs typeface="Times"/>
                <a:sym typeface="Times"/>
              </a:rPr>
              <a:t>            and requires the assistance of members of the community</a:t>
            </a:r>
            <a:endParaRPr>
              <a:latin typeface="Times"/>
              <a:ea typeface="Times"/>
              <a:cs typeface="Times"/>
              <a:sym typeface="Times"/>
            </a:endParaRPr>
          </a:p>
          <a:p>
            <a:pPr marL="0" lvl="0" indent="0" algn="l" rtl="0">
              <a:spcBef>
                <a:spcPts val="0"/>
              </a:spcBef>
              <a:spcAft>
                <a:spcPts val="0"/>
              </a:spcAft>
              <a:buSzPts val="1100"/>
              <a:buNone/>
            </a:pP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0:notes"/>
          <p:cNvSpPr>
            <a:spLocks noGrp="1" noRot="1" noChangeAspect="1"/>
          </p:cNvSpPr>
          <p:nvPr>
            <p:ph type="sldImg" idx="2"/>
          </p:nvPr>
        </p:nvSpPr>
        <p:spPr>
          <a:xfrm>
            <a:off x="1539875" y="685800"/>
            <a:ext cx="3698875" cy="27733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0:notes"/>
          <p:cNvSpPr txBox="1">
            <a:spLocks noGrp="1"/>
          </p:cNvSpPr>
          <p:nvPr>
            <p:ph type="body" idx="1"/>
          </p:nvPr>
        </p:nvSpPr>
        <p:spPr>
          <a:xfrm>
            <a:off x="234950" y="3459569"/>
            <a:ext cx="6506092" cy="49986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Jim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Ask: </a:t>
            </a:r>
            <a:endParaRPr>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US" sz="1100">
                <a:latin typeface="Arial"/>
                <a:ea typeface="Arial"/>
                <a:cs typeface="Arial"/>
                <a:sym typeface="Arial"/>
              </a:rPr>
              <a:t>How many of you are familiar with the National Incident Management System (NIMS) and the concept of the Incident Command System? </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Think 9/11</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NIMS </a:t>
            </a:r>
            <a:r>
              <a:rPr lang="en-US" sz="1100" b="1">
                <a:latin typeface="Arial"/>
                <a:ea typeface="Arial"/>
                <a:cs typeface="Arial"/>
                <a:sym typeface="Arial"/>
              </a:rPr>
              <a:t>provides a common set of concepts, principles, terminology, and organizational processes to be used in planning, preparing, and responding to a crisis.</a:t>
            </a:r>
            <a:r>
              <a:rPr lang="en-US" sz="1100">
                <a:latin typeface="Arial"/>
                <a:ea typeface="Arial"/>
                <a:cs typeface="Arial"/>
                <a:sym typeface="Arial"/>
              </a:rPr>
              <a:t> All federal, state, local, and tribal departments and agencies are required to adopt NIMS and the Incident Command System (ICS). </a:t>
            </a:r>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 Incident Command System i</a:t>
            </a:r>
            <a:r>
              <a:rPr lang="en-US" sz="1100" b="1">
                <a:latin typeface="Arial"/>
                <a:ea typeface="Arial"/>
                <a:cs typeface="Arial"/>
                <a:sym typeface="Arial"/>
              </a:rPr>
              <a:t>s a structure designed to give responders specific roles</a:t>
            </a:r>
            <a:r>
              <a:rPr lang="en-US" sz="1100">
                <a:latin typeface="Arial"/>
                <a:ea typeface="Arial"/>
                <a:cs typeface="Arial"/>
                <a:sym typeface="Arial"/>
              </a:rPr>
              <a:t> to manage emergencies. </a:t>
            </a:r>
            <a:r>
              <a:rPr lang="en-US" sz="1100" b="1">
                <a:latin typeface="Arial"/>
                <a:ea typeface="Arial"/>
                <a:cs typeface="Arial"/>
                <a:sym typeface="Arial"/>
              </a:rPr>
              <a:t>When schools use this system, communication with other agencies and overall organization of response is improved.</a:t>
            </a:r>
            <a:r>
              <a:rPr lang="en-US" sz="1100">
                <a:latin typeface="Arial"/>
                <a:ea typeface="Arial"/>
                <a:cs typeface="Arial"/>
                <a:sym typeface="Arial"/>
              </a:rPr>
              <a:t> In an emergency situation, staff will transition from their day-to-day job to a function addressing that emergency. </a:t>
            </a:r>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Benefits of the ICS</a:t>
            </a:r>
            <a:endParaRPr/>
          </a:p>
          <a:p>
            <a:pPr marL="0" lvl="0" indent="0" algn="l" rtl="0">
              <a:spcBef>
                <a:spcPts val="0"/>
              </a:spcBef>
              <a:spcAft>
                <a:spcPts val="0"/>
              </a:spcAft>
              <a:buNone/>
            </a:pPr>
            <a:r>
              <a:rPr lang="en-US" sz="1100">
                <a:latin typeface="Arial"/>
                <a:ea typeface="Arial"/>
                <a:cs typeface="Arial"/>
                <a:sym typeface="Arial"/>
              </a:rPr>
              <a:t>-</a:t>
            </a:r>
            <a:r>
              <a:rPr lang="en-US" sz="1100" b="1">
                <a:latin typeface="Arial"/>
                <a:ea typeface="Arial"/>
                <a:cs typeface="Arial"/>
                <a:sym typeface="Arial"/>
              </a:rPr>
              <a:t>Manages multiple types of incidents and events</a:t>
            </a:r>
            <a:r>
              <a:rPr lang="en-US" sz="1100">
                <a:latin typeface="Arial"/>
                <a:ea typeface="Arial"/>
                <a:cs typeface="Arial"/>
                <a:sym typeface="Arial"/>
              </a:rPr>
              <a:t>, such as disasters, disease outbreaks, graduations, and sporting events.</a:t>
            </a:r>
            <a:endParaRPr/>
          </a:p>
          <a:p>
            <a:pPr marL="0" lvl="0" indent="0" algn="l" rtl="0">
              <a:spcBef>
                <a:spcPts val="0"/>
              </a:spcBef>
              <a:spcAft>
                <a:spcPts val="0"/>
              </a:spcAft>
              <a:buNone/>
            </a:pPr>
            <a:r>
              <a:rPr lang="en-US" sz="1100">
                <a:latin typeface="Arial"/>
                <a:ea typeface="Arial"/>
                <a:cs typeface="Arial"/>
                <a:sym typeface="Arial"/>
              </a:rPr>
              <a:t>-</a:t>
            </a:r>
            <a:r>
              <a:rPr lang="en-US" sz="1100" b="1">
                <a:latin typeface="Arial"/>
                <a:ea typeface="Arial"/>
                <a:cs typeface="Arial"/>
                <a:sym typeface="Arial"/>
              </a:rPr>
              <a:t>Uses school resources more effectively and efficiently</a:t>
            </a:r>
            <a:endParaRPr b="1"/>
          </a:p>
          <a:p>
            <a:pPr marL="0" lvl="0" indent="0" algn="l" rtl="0">
              <a:spcBef>
                <a:spcPts val="0"/>
              </a:spcBef>
              <a:spcAft>
                <a:spcPts val="0"/>
              </a:spcAft>
              <a:buNone/>
            </a:pPr>
            <a:r>
              <a:rPr lang="en-US" sz="1100">
                <a:latin typeface="Arial"/>
                <a:ea typeface="Arial"/>
                <a:cs typeface="Arial"/>
                <a:sym typeface="Arial"/>
              </a:rPr>
              <a:t>-Maintains a manageable span of control</a:t>
            </a:r>
            <a:endParaRPr/>
          </a:p>
          <a:p>
            <a:pPr marL="0" lvl="0" indent="0" algn="l" rtl="0">
              <a:spcBef>
                <a:spcPts val="0"/>
              </a:spcBef>
              <a:spcAft>
                <a:spcPts val="0"/>
              </a:spcAft>
              <a:buNone/>
            </a:pPr>
            <a:r>
              <a:rPr lang="en-US" sz="1100">
                <a:latin typeface="Arial"/>
                <a:ea typeface="Arial"/>
                <a:cs typeface="Arial"/>
                <a:sym typeface="Arial"/>
              </a:rPr>
              <a:t>-Establishes pre-designated incident command post and facilities</a:t>
            </a:r>
            <a:endParaRPr/>
          </a:p>
          <a:p>
            <a:pPr marL="0" lvl="0" indent="0" algn="l" rtl="0">
              <a:spcBef>
                <a:spcPts val="0"/>
              </a:spcBef>
              <a:spcAft>
                <a:spcPts val="0"/>
              </a:spcAft>
              <a:buNone/>
            </a:pPr>
            <a:r>
              <a:rPr lang="en-US" sz="1100">
                <a:latin typeface="Arial"/>
                <a:ea typeface="Arial"/>
                <a:cs typeface="Arial"/>
                <a:sym typeface="Arial"/>
              </a:rPr>
              <a:t>-</a:t>
            </a:r>
            <a:r>
              <a:rPr lang="en-US" sz="1100" b="1">
                <a:latin typeface="Arial"/>
                <a:ea typeface="Arial"/>
                <a:cs typeface="Arial"/>
                <a:sym typeface="Arial"/>
              </a:rPr>
              <a:t>Ensures integrated communication between agencies</a:t>
            </a:r>
            <a:endParaRPr b="1"/>
          </a:p>
          <a:p>
            <a:pPr marL="0" lvl="0" indent="0" algn="l" rtl="0">
              <a:spcBef>
                <a:spcPts val="0"/>
              </a:spcBef>
              <a:spcAft>
                <a:spcPts val="0"/>
              </a:spcAft>
              <a:buNone/>
            </a:pPr>
            <a:r>
              <a:rPr lang="en-US" sz="1100">
                <a:latin typeface="Arial"/>
                <a:ea typeface="Arial"/>
                <a:cs typeface="Arial"/>
                <a:sym typeface="Arial"/>
              </a:rPr>
              <a:t>-Uses top-down, modular fashion based on the size and complexity of the incident</a:t>
            </a:r>
            <a:endParaRPr/>
          </a:p>
          <a:p>
            <a:pPr marL="0" lvl="0" indent="0" algn="l" rtl="0">
              <a:spcBef>
                <a:spcPts val="0"/>
              </a:spcBef>
              <a:spcAft>
                <a:spcPts val="0"/>
              </a:spcAft>
              <a:buNone/>
            </a:pPr>
            <a:r>
              <a:rPr lang="en-US" sz="1100">
                <a:latin typeface="Arial"/>
                <a:ea typeface="Arial"/>
                <a:cs typeface="Arial"/>
                <a:sym typeface="Arial"/>
              </a:rPr>
              <a:t>-Grows and expands based on the incident objectives and resources needed to stabilize the incident </a:t>
            </a:r>
            <a:r>
              <a:rPr lang="en-US" sz="1100" b="1">
                <a:latin typeface="Arial"/>
                <a:ea typeface="Arial"/>
                <a:cs typeface="Arial"/>
                <a:sym typeface="Arial"/>
              </a:rPr>
              <a:t>(scalability)</a:t>
            </a:r>
            <a:endParaRPr b="1"/>
          </a:p>
          <a:p>
            <a:pPr marL="0" lvl="0" indent="0" algn="l" rtl="0">
              <a:spcBef>
                <a:spcPts val="0"/>
              </a:spcBef>
              <a:spcAft>
                <a:spcPts val="0"/>
              </a:spcAft>
              <a:buNone/>
            </a:pPr>
            <a:endParaRPr sz="1100"/>
          </a:p>
          <a:p>
            <a:pPr marL="0" lvl="0" indent="0" algn="l" rtl="0">
              <a:spcBef>
                <a:spcPts val="0"/>
              </a:spcBef>
              <a:spcAft>
                <a:spcPts val="0"/>
              </a:spcAft>
              <a:buNone/>
            </a:pPr>
            <a:r>
              <a:rPr lang="en-US" sz="1100"/>
              <a:t>Both Workshop 1 and 2 discuss how the ICS fits into crisis planning and response.  Workshop 1 has an activity where participants get to play in an ICS role during a</a:t>
            </a:r>
            <a:r>
              <a:rPr lang="en-US" sz="1100" b="1"/>
              <a:t> tabletop exercise.</a:t>
            </a:r>
            <a:endParaRPr sz="1100" b="1"/>
          </a:p>
        </p:txBody>
      </p:sp>
      <p:sp>
        <p:nvSpPr>
          <p:cNvPr id="353" name="Google Shape;35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Susan</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Presentation Note:</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Refresh participants’ memories of the PREP</a:t>
            </a:r>
            <a:r>
              <a:rPr lang="en-US" u="sng">
                <a:latin typeface="Arial"/>
                <a:ea typeface="Arial"/>
                <a:cs typeface="Arial"/>
                <a:sym typeface="Arial"/>
              </a:rPr>
              <a:t>a</a:t>
            </a:r>
            <a:r>
              <a:rPr lang="en-US">
                <a:latin typeface="Arial"/>
                <a:ea typeface="Arial"/>
                <a:cs typeface="Arial"/>
                <a:sym typeface="Arial"/>
              </a:rPr>
              <a:t>RE Model and HIGHLIGHT that it is sequential and hierarchical model of crisis prevention, preparedness, response and recovery.</a:t>
            </a:r>
            <a:endParaRPr/>
          </a:p>
          <a:p>
            <a:pPr marL="0" lvl="0" indent="0" algn="l" rtl="0">
              <a:spcBef>
                <a:spcPts val="0"/>
              </a:spcBef>
              <a:spcAft>
                <a:spcPts val="0"/>
              </a:spcAft>
              <a:buNone/>
            </a:pPr>
            <a:endParaRPr/>
          </a:p>
        </p:txBody>
      </p:sp>
      <p:sp>
        <p:nvSpPr>
          <p:cNvPr id="364" name="Google Shape;36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a:p>
            <a:pPr marL="0" lvl="0" indent="0" algn="l" rtl="0">
              <a:spcBef>
                <a:spcPts val="0"/>
              </a:spcBef>
              <a:spcAft>
                <a:spcPts val="0"/>
              </a:spcAft>
              <a:buNone/>
            </a:pPr>
            <a:endParaRPr/>
          </a:p>
        </p:txBody>
      </p:sp>
      <p:sp>
        <p:nvSpPr>
          <p:cNvPr id="372" name="Google Shape;37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3:notes"/>
          <p:cNvSpPr>
            <a:spLocks noGrp="1" noRot="1" noChangeAspect="1"/>
          </p:cNvSpPr>
          <p:nvPr>
            <p:ph type="sldImg" idx="2"/>
          </p:nvPr>
        </p:nvSpPr>
        <p:spPr>
          <a:xfrm>
            <a:off x="1611313" y="628650"/>
            <a:ext cx="3633787" cy="2725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3:notes"/>
          <p:cNvSpPr txBox="1">
            <a:spLocks noGrp="1"/>
          </p:cNvSpPr>
          <p:nvPr>
            <p:ph type="body" idx="1"/>
          </p:nvPr>
        </p:nvSpPr>
        <p:spPr>
          <a:xfrm>
            <a:off x="198475" y="3355015"/>
            <a:ext cx="6457506" cy="56720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Susan</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Sample Presentation Language: </a:t>
            </a:r>
            <a:endParaRPr/>
          </a:p>
          <a:p>
            <a:pPr marL="0" lvl="0" indent="0" algn="l" rtl="0">
              <a:spcBef>
                <a:spcPts val="0"/>
              </a:spcBef>
              <a:spcAft>
                <a:spcPts val="0"/>
              </a:spcAft>
              <a:buNone/>
            </a:pPr>
            <a:endParaRPr i="1">
              <a:latin typeface="Arial"/>
              <a:ea typeface="Arial"/>
              <a:cs typeface="Arial"/>
              <a:sym typeface="Arial"/>
            </a:endParaRPr>
          </a:p>
          <a:p>
            <a:pPr marL="0" lvl="0" indent="0" algn="l" rtl="0">
              <a:spcBef>
                <a:spcPts val="0"/>
              </a:spcBef>
              <a:spcAft>
                <a:spcPts val="0"/>
              </a:spcAft>
              <a:buNone/>
            </a:pPr>
            <a:r>
              <a:rPr lang="en-US" sz="1100" i="0">
                <a:latin typeface="Arial"/>
                <a:ea typeface="Arial"/>
                <a:cs typeface="Arial"/>
                <a:sym typeface="Arial"/>
              </a:rPr>
              <a:t>It’s not a matter of if a crisis will occur, but when.  Schools have to have procedures and activities in plan to help prevent crises from occurring and prepare for those crises that cannot be prevented.  These concepts are covered in detail in Workshop 1.</a:t>
            </a:r>
            <a:endParaRPr/>
          </a:p>
          <a:p>
            <a:pPr marL="0" lvl="0" indent="0" algn="l" rtl="0">
              <a:spcBef>
                <a:spcPts val="0"/>
              </a:spcBef>
              <a:spcAft>
                <a:spcPts val="0"/>
              </a:spcAft>
              <a:buNone/>
            </a:pPr>
            <a:endParaRPr sz="1100" i="1">
              <a:latin typeface="Arial"/>
              <a:ea typeface="Arial"/>
              <a:cs typeface="Arial"/>
              <a:sym typeface="Arial"/>
            </a:endParaRPr>
          </a:p>
          <a:p>
            <a:pPr marL="0" lvl="0" indent="0" algn="l" rtl="0">
              <a:spcBef>
                <a:spcPts val="0"/>
              </a:spcBef>
              <a:spcAft>
                <a:spcPts val="0"/>
              </a:spcAft>
              <a:buNone/>
            </a:pPr>
            <a:r>
              <a:rPr lang="en-US" sz="1100" b="1" i="1">
                <a:latin typeface="Arial"/>
                <a:ea typeface="Arial"/>
                <a:cs typeface="Arial"/>
                <a:sym typeface="Arial"/>
              </a:rPr>
              <a:t>School Safety and Crisis Prevention</a:t>
            </a:r>
            <a:endParaRPr/>
          </a:p>
          <a:p>
            <a:pPr marL="0" lvl="0" indent="0" algn="l" rtl="0">
              <a:spcBef>
                <a:spcPts val="0"/>
              </a:spcBef>
              <a:spcAft>
                <a:spcPts val="0"/>
              </a:spcAft>
              <a:buNone/>
            </a:pPr>
            <a:r>
              <a:rPr lang="en-US" sz="1100">
                <a:latin typeface="Arial"/>
                <a:ea typeface="Arial"/>
                <a:cs typeface="Arial"/>
                <a:sym typeface="Arial"/>
              </a:rPr>
              <a:t>Physical safety is focused on the physical structures of the school environment. Among the topics explored through PREP</a:t>
            </a:r>
            <a:r>
              <a:rPr lang="en-US" sz="1100" u="sng">
                <a:latin typeface="Arial"/>
                <a:ea typeface="Arial"/>
                <a:cs typeface="Arial"/>
                <a:sym typeface="Arial"/>
              </a:rPr>
              <a:t>a</a:t>
            </a:r>
            <a:r>
              <a:rPr lang="en-US" sz="1100">
                <a:latin typeface="Arial"/>
                <a:ea typeface="Arial"/>
                <a:cs typeface="Arial"/>
                <a:sym typeface="Arial"/>
              </a:rPr>
              <a:t>RE is Crime Prevention Through Environmental Design (CPTED) including Natural Access Control, Natural Surveillance, and Territoriality.</a:t>
            </a:r>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Psychological safety is focused on the emotional and behavioral well-being of students and staff. Here, Positive Behavior Supports, Social-Emotional Learning, School Connectedness, and Internal and External Resiliency are all explored along with suggestions for selecting appropriate prevention programs and strategies for your school.</a:t>
            </a:r>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b="1" i="1">
                <a:latin typeface="Arial"/>
                <a:ea typeface="Arial"/>
                <a:cs typeface="Arial"/>
                <a:sym typeface="Arial"/>
              </a:rPr>
              <a:t>Crisis Preparedness</a:t>
            </a:r>
            <a:endParaRPr/>
          </a:p>
          <a:p>
            <a:pPr marL="0" lvl="0" indent="0" algn="l" rtl="0">
              <a:spcBef>
                <a:spcPts val="0"/>
              </a:spcBef>
              <a:spcAft>
                <a:spcPts val="0"/>
              </a:spcAft>
              <a:buNone/>
            </a:pPr>
            <a:r>
              <a:rPr lang="en-US" sz="1100">
                <a:latin typeface="Arial"/>
                <a:ea typeface="Arial"/>
                <a:cs typeface="Arial"/>
                <a:sym typeface="Arial"/>
              </a:rPr>
              <a:t>Crisis Preparedness is aimed at creating a safe climate through the efforts of district and school safety teams whose focus is on the larger picture of prevention and coordination of efforts at creating safe climates where students can grow emotionally and academically. The efforts of both district and school safety teams provide leadership, support, sustainability and evaluation. Their work is guided by yearly vulnerability assessments. An activity in the workshop requires participants to do part of a vulnerability assessment for their school or district.</a:t>
            </a:r>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Crisis teams work within the ICS model described earlier. The model is flexible enough to expand to a larger scale when multiple agency involvement is required into a Unified Command Structure. </a:t>
            </a:r>
            <a:endParaRPr/>
          </a:p>
          <a:p>
            <a:pPr marL="0" lvl="0" indent="0" algn="l" rtl="0">
              <a:spcBef>
                <a:spcPts val="0"/>
              </a:spcBef>
              <a:spcAft>
                <a:spcPts val="0"/>
              </a:spcAft>
              <a:buNone/>
            </a:pPr>
            <a:r>
              <a:rPr lang="en-US" sz="1100">
                <a:latin typeface="Arial"/>
                <a:ea typeface="Arial"/>
                <a:cs typeface="Arial"/>
                <a:sym typeface="Arial"/>
              </a:rPr>
              <a:t>-Participants will learn how ICS is also flexible in the level of response required for various types of crises which might require minimal, building-level, district-level, or regional-level responses. </a:t>
            </a:r>
            <a:endParaRPr/>
          </a:p>
          <a:p>
            <a:pPr marL="0" lvl="0" indent="0" algn="l" rtl="0">
              <a:spcBef>
                <a:spcPts val="0"/>
              </a:spcBef>
              <a:spcAft>
                <a:spcPts val="0"/>
              </a:spcAft>
              <a:buNone/>
            </a:pPr>
            <a:r>
              <a:rPr lang="en-US" sz="1100">
                <a:latin typeface="Arial"/>
                <a:ea typeface="Arial"/>
                <a:cs typeface="Arial"/>
                <a:sym typeface="Arial"/>
              </a:rPr>
              <a:t>-Crisis plan development guiding principles are presented along with implementation principles. </a:t>
            </a:r>
            <a:endParaRPr/>
          </a:p>
          <a:p>
            <a:pPr marL="0" lvl="0" indent="0" algn="l" rtl="0">
              <a:spcBef>
                <a:spcPts val="0"/>
              </a:spcBef>
              <a:spcAft>
                <a:spcPts val="0"/>
              </a:spcAft>
              <a:buNone/>
            </a:pPr>
            <a:r>
              <a:rPr lang="en-US" sz="1100">
                <a:latin typeface="Arial"/>
                <a:ea typeface="Arial"/>
                <a:cs typeface="Arial"/>
                <a:sym typeface="Arial"/>
              </a:rPr>
              <a:t>-Exercising plans and evaluating them are covered. Crisis plans vs. school staff plans are compared and contrasted. </a:t>
            </a:r>
            <a:endParaRPr/>
          </a:p>
          <a:p>
            <a:pPr marL="0" lvl="0" indent="0" algn="l" rtl="0">
              <a:spcBef>
                <a:spcPts val="0"/>
              </a:spcBef>
              <a:spcAft>
                <a:spcPts val="0"/>
              </a:spcAft>
              <a:buNone/>
            </a:pPr>
            <a:r>
              <a:rPr lang="en-US" sz="1100">
                <a:latin typeface="Arial"/>
                <a:ea typeface="Arial"/>
                <a:cs typeface="Arial"/>
                <a:sym typeface="Arial"/>
              </a:rPr>
              <a:t>-Finally, focus is placed on special considerations including students and staff, and other topic such as communication, technology, dealing with the media, and memorials, reunification.</a:t>
            </a:r>
            <a:endParaRPr sz="1100">
              <a:latin typeface="Arial"/>
              <a:ea typeface="Arial"/>
              <a:cs typeface="Arial"/>
              <a:sym typeface="Arial"/>
            </a:endParaRPr>
          </a:p>
          <a:p>
            <a:pPr marL="0" lvl="0" indent="0" algn="l" rtl="0">
              <a:spcBef>
                <a:spcPts val="0"/>
              </a:spcBef>
              <a:spcAft>
                <a:spcPts val="0"/>
              </a:spcAft>
              <a:buNone/>
            </a:pPr>
            <a:endParaRPr/>
          </a:p>
        </p:txBody>
      </p:sp>
      <p:sp>
        <p:nvSpPr>
          <p:cNvPr id="384" name="Google Shape;38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4:notes"/>
          <p:cNvSpPr txBox="1">
            <a:spLocks noGrp="1"/>
          </p:cNvSpPr>
          <p:nvPr>
            <p:ph type="body" idx="1"/>
          </p:nvPr>
        </p:nvSpPr>
        <p:spPr>
          <a:xfrm>
            <a:off x="371662" y="4376141"/>
            <a:ext cx="6392228" cy="476785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202" b="1" i="1" u="sng">
                <a:latin typeface="Helvetica Neue"/>
                <a:ea typeface="Helvetica Neue"/>
                <a:cs typeface="Helvetica Neue"/>
                <a:sym typeface="Helvetica Neue"/>
              </a:rPr>
              <a:t>Tracy</a:t>
            </a:r>
            <a:endParaRPr sz="1202" b="1" i="1" u="sng">
              <a:latin typeface="Helvetica Neue"/>
              <a:ea typeface="Helvetica Neue"/>
              <a:cs typeface="Helvetica Neue"/>
              <a:sym typeface="Helvetica Neue"/>
            </a:endParaRPr>
          </a:p>
          <a:p>
            <a:pPr marL="0" lvl="0" indent="0" algn="l" rtl="0">
              <a:lnSpc>
                <a:spcPct val="80000"/>
              </a:lnSpc>
              <a:spcBef>
                <a:spcPts val="0"/>
              </a:spcBef>
              <a:spcAft>
                <a:spcPts val="0"/>
              </a:spcAft>
              <a:buNone/>
            </a:pPr>
            <a:endParaRPr sz="1202" b="1" i="1" u="sng">
              <a:latin typeface="Helvetica Neue"/>
              <a:ea typeface="Helvetica Neue"/>
              <a:cs typeface="Helvetica Neue"/>
              <a:sym typeface="Helvetica Neue"/>
            </a:endParaRPr>
          </a:p>
          <a:p>
            <a:pPr marL="0" lvl="0" indent="0" algn="l" rtl="0">
              <a:lnSpc>
                <a:spcPct val="80000"/>
              </a:lnSpc>
              <a:spcBef>
                <a:spcPts val="0"/>
              </a:spcBef>
              <a:spcAft>
                <a:spcPts val="0"/>
              </a:spcAft>
              <a:buNone/>
            </a:pPr>
            <a:r>
              <a:rPr lang="en-US" sz="1202" b="1" i="1" u="sng">
                <a:latin typeface="Helvetica Neue"/>
                <a:ea typeface="Helvetica Neue"/>
                <a:cs typeface="Helvetica Neue"/>
                <a:sym typeface="Helvetica Neue"/>
              </a:rPr>
              <a:t>Civil Rights Violations </a:t>
            </a:r>
            <a:r>
              <a:rPr lang="en-US" sz="1202" u="sng">
                <a:latin typeface="Helvetica Neue"/>
                <a:ea typeface="Helvetica Neue"/>
                <a:cs typeface="Helvetica Neue"/>
                <a:sym typeface="Helvetica Neue"/>
              </a:rPr>
              <a:t>(see accompanying OCR- Dear Colleague letter to schools)</a:t>
            </a:r>
            <a:endParaRPr sz="1202">
              <a:latin typeface="Helvetica Neue"/>
              <a:ea typeface="Helvetica Neue"/>
              <a:cs typeface="Helvetica Neue"/>
              <a:sym typeface="Helvetica Neue"/>
            </a:endParaRPr>
          </a:p>
          <a:p>
            <a:pPr marL="0" lvl="0" indent="0" algn="l" rtl="0">
              <a:lnSpc>
                <a:spcPct val="80000"/>
              </a:lnSpc>
              <a:spcBef>
                <a:spcPts val="0"/>
              </a:spcBef>
              <a:spcAft>
                <a:spcPts val="0"/>
              </a:spcAft>
              <a:buNone/>
            </a:pPr>
            <a:r>
              <a:rPr lang="en-US" sz="1202">
                <a:latin typeface="Helvetica Neue"/>
                <a:ea typeface="Helvetica Neue"/>
                <a:cs typeface="Helvetica Neue"/>
                <a:sym typeface="Helvetica Neue"/>
              </a:rPr>
              <a:t>The U.S. Department of Education’s Office of Civil Rights (OCR) has provided guidance to schools regarding antibullying policies and schools’ recognition that some student misconduct may trigger responsibilities under one or more federal antidiscrimination laws enforced by the OCR. Specifically, the relevant statutes include the following:</a:t>
            </a:r>
            <a:endParaRPr/>
          </a:p>
          <a:p>
            <a:pPr marL="0" lvl="0" indent="0" algn="l" rtl="0">
              <a:lnSpc>
                <a:spcPct val="80000"/>
              </a:lnSpc>
              <a:spcBef>
                <a:spcPts val="0"/>
              </a:spcBef>
              <a:spcAft>
                <a:spcPts val="0"/>
              </a:spcAft>
              <a:buNone/>
            </a:pPr>
            <a:r>
              <a:rPr lang="en-US" sz="1202">
                <a:latin typeface="Helvetica Neue"/>
                <a:ea typeface="Helvetica Neue"/>
                <a:cs typeface="Helvetica Neue"/>
                <a:sym typeface="Helvetica Neue"/>
              </a:rPr>
              <a:t>Title IV of the Civil Rights Act of 1964 (known as Title IV) prohibits discrimination on the basis of race, color, or national origin.</a:t>
            </a:r>
            <a:endParaRPr/>
          </a:p>
          <a:p>
            <a:pPr marL="0" lvl="0" indent="0" algn="l" rtl="0">
              <a:lnSpc>
                <a:spcPct val="80000"/>
              </a:lnSpc>
              <a:spcBef>
                <a:spcPts val="0"/>
              </a:spcBef>
              <a:spcAft>
                <a:spcPts val="0"/>
              </a:spcAft>
              <a:buNone/>
            </a:pPr>
            <a:r>
              <a:rPr lang="en-US" sz="1202">
                <a:latin typeface="Helvetica Neue"/>
                <a:ea typeface="Helvetica Neue"/>
                <a:cs typeface="Helvetica Neue"/>
                <a:sym typeface="Helvetica Neue"/>
              </a:rPr>
              <a:t>Title IX of the Education Amendments of 1972 (known as Title IX) prohibits discrimination on the basis of sex.</a:t>
            </a:r>
            <a:endParaRPr/>
          </a:p>
          <a:p>
            <a:pPr marL="0" lvl="0" indent="0" algn="l" rtl="0">
              <a:lnSpc>
                <a:spcPct val="80000"/>
              </a:lnSpc>
              <a:spcBef>
                <a:spcPts val="0"/>
              </a:spcBef>
              <a:spcAft>
                <a:spcPts val="0"/>
              </a:spcAft>
              <a:buNone/>
            </a:pPr>
            <a:r>
              <a:rPr lang="en-US" sz="1202">
                <a:latin typeface="Helvetica Neue"/>
                <a:ea typeface="Helvetica Neue"/>
                <a:cs typeface="Helvetica Neue"/>
                <a:sym typeface="Helvetica Neue"/>
              </a:rPr>
              <a:t>Section 504 of the Rehabilitation Act of 1973 and Title II of the Americans with Disabilities Act of 1990 both prohibit discrimination on the basis of disability.</a:t>
            </a:r>
            <a:endParaRPr/>
          </a:p>
          <a:p>
            <a:pPr marL="0" lvl="0" indent="0" algn="l" rtl="0">
              <a:lnSpc>
                <a:spcPct val="80000"/>
              </a:lnSpc>
              <a:spcBef>
                <a:spcPts val="0"/>
              </a:spcBef>
              <a:spcAft>
                <a:spcPts val="0"/>
              </a:spcAft>
              <a:buNone/>
            </a:pPr>
            <a:r>
              <a:rPr lang="en-US" sz="1202">
                <a:latin typeface="Helvetica Neue"/>
                <a:ea typeface="Helvetica Neue"/>
                <a:cs typeface="Helvetica Neue"/>
                <a:sym typeface="Helvetica Neue"/>
              </a:rPr>
              <a:t> </a:t>
            </a:r>
            <a:endParaRPr/>
          </a:p>
          <a:p>
            <a:pPr marL="0" lvl="0" indent="0" algn="l" rtl="0">
              <a:lnSpc>
                <a:spcPct val="80000"/>
              </a:lnSpc>
              <a:spcBef>
                <a:spcPts val="0"/>
              </a:spcBef>
              <a:spcAft>
                <a:spcPts val="0"/>
              </a:spcAft>
              <a:buNone/>
            </a:pPr>
            <a:r>
              <a:rPr lang="en-US" sz="1202">
                <a:latin typeface="Helvetica Neue"/>
                <a:ea typeface="Helvetica Neue"/>
                <a:cs typeface="Helvetica Neue"/>
                <a:sym typeface="Helvetica Neue"/>
              </a:rPr>
              <a:t>“School districts </a:t>
            </a:r>
            <a:r>
              <a:rPr lang="en-US" sz="1202" b="1">
                <a:latin typeface="Helvetica Neue"/>
                <a:ea typeface="Helvetica Neue"/>
                <a:cs typeface="Helvetica Neue"/>
                <a:sym typeface="Helvetica Neue"/>
              </a:rPr>
              <a:t>may violate these civil rights statutes and the Department’s implementing regulations </a:t>
            </a:r>
            <a:r>
              <a:rPr lang="en-US" sz="1202">
                <a:latin typeface="Helvetica Neue"/>
                <a:ea typeface="Helvetica Neue"/>
                <a:cs typeface="Helvetica Neue"/>
                <a:sym typeface="Helvetica Neue"/>
              </a:rPr>
              <a:t>when peer harassment based on race, color, national origin, sex, or disability is sufficiently serious that it creates a hostile environment and such harassment is encouraged, tolerated, not adequately addressed, or ignored by school employees.” Moreover, harassment </a:t>
            </a:r>
            <a:r>
              <a:rPr lang="en-US" sz="1202" b="1">
                <a:latin typeface="Helvetica Neue"/>
                <a:ea typeface="Helvetica Neue"/>
                <a:cs typeface="Helvetica Neue"/>
                <a:sym typeface="Helvetica Neue"/>
              </a:rPr>
              <a:t>does not</a:t>
            </a:r>
            <a:r>
              <a:rPr lang="en-US" sz="1202">
                <a:latin typeface="Helvetica Neue"/>
                <a:ea typeface="Helvetica Neue"/>
                <a:cs typeface="Helvetica Neue"/>
                <a:sym typeface="Helvetica Neue"/>
              </a:rPr>
              <a:t> have to specifically include intent to harm, be directed at a specific target, or involve repeated incidents. </a:t>
            </a:r>
            <a:endParaRPr/>
          </a:p>
          <a:p>
            <a:pPr marL="0" lvl="0" indent="0" algn="l" rtl="0">
              <a:lnSpc>
                <a:spcPct val="80000"/>
              </a:lnSpc>
              <a:spcBef>
                <a:spcPts val="0"/>
              </a:spcBef>
              <a:spcAft>
                <a:spcPts val="0"/>
              </a:spcAft>
              <a:buNone/>
            </a:pPr>
            <a:r>
              <a:rPr lang="en-US" sz="1202">
                <a:latin typeface="Helvetica Neue"/>
                <a:ea typeface="Helvetica Neue"/>
                <a:cs typeface="Helvetica Neue"/>
                <a:sym typeface="Helvetica Neue"/>
              </a:rPr>
              <a:t> </a:t>
            </a:r>
            <a:endParaRPr/>
          </a:p>
          <a:p>
            <a:pPr marL="0" lvl="0" indent="0" algn="l" rtl="0">
              <a:lnSpc>
                <a:spcPct val="80000"/>
              </a:lnSpc>
              <a:spcBef>
                <a:spcPts val="0"/>
              </a:spcBef>
              <a:spcAft>
                <a:spcPts val="0"/>
              </a:spcAft>
              <a:buNone/>
            </a:pPr>
            <a:r>
              <a:rPr lang="en-US" sz="1202">
                <a:latin typeface="Helvetica Neue"/>
                <a:ea typeface="Helvetica Neue"/>
                <a:cs typeface="Helvetica Neue"/>
                <a:sym typeface="Helvetica Neue"/>
              </a:rPr>
              <a:t>Schools must do more than take prompt and effective steps reasonably calculated to end the harassment. They must also “eliminate any hostile environment and its effects, and prevent the harassment from occurring.” The school must take action regardless of whether the student complained, asked the school to take action, or identified the harassment as a form of discrimination. Therefore, schools must look beyond just disciplining the perpetrators. Although necessary, this action is often insufficient. Schools are obligated to go much further and </a:t>
            </a:r>
            <a:r>
              <a:rPr lang="en-US" sz="1202" b="1">
                <a:latin typeface="Helvetica Neue"/>
                <a:ea typeface="Helvetica Neue"/>
                <a:cs typeface="Helvetica Neue"/>
                <a:sym typeface="Helvetica Neue"/>
              </a:rPr>
              <a:t>eliminate the hostile environment </a:t>
            </a:r>
            <a:r>
              <a:rPr lang="en-US" sz="1202">
                <a:latin typeface="Helvetica Neue"/>
                <a:ea typeface="Helvetica Neue"/>
                <a:cs typeface="Helvetica Neue"/>
                <a:sym typeface="Helvetica Neue"/>
              </a:rPr>
              <a:t>created by the harassment, address its effects, and take steps to ensure that harassment does not recur. This regulatory obligation speaks to the importance of focusing on overall school safety and climate. </a:t>
            </a:r>
            <a:endParaRPr/>
          </a:p>
          <a:p>
            <a:pPr marL="0" lvl="0" indent="0" algn="l" rtl="0">
              <a:lnSpc>
                <a:spcPct val="80000"/>
              </a:lnSpc>
              <a:spcBef>
                <a:spcPts val="0"/>
              </a:spcBef>
              <a:spcAft>
                <a:spcPts val="0"/>
              </a:spcAft>
              <a:buNone/>
            </a:pPr>
            <a:r>
              <a:rPr lang="en-US" sz="1110">
                <a:latin typeface="Helvetica Neue"/>
                <a:ea typeface="Helvetica Neue"/>
                <a:cs typeface="Helvetica Neue"/>
                <a:sym typeface="Helvetica Neue"/>
              </a:rPr>
              <a:t> </a:t>
            </a:r>
            <a:endParaRPr/>
          </a:p>
          <a:p>
            <a:pPr marL="0" lvl="0" indent="0" algn="l" rtl="0">
              <a:lnSpc>
                <a:spcPct val="80000"/>
              </a:lnSpc>
              <a:spcBef>
                <a:spcPts val="0"/>
              </a:spcBef>
              <a:spcAft>
                <a:spcPts val="0"/>
              </a:spcAft>
              <a:buNone/>
            </a:pPr>
            <a:r>
              <a:rPr lang="en-US" sz="1110">
                <a:latin typeface="Helvetica Neue"/>
                <a:ea typeface="Helvetica Neue"/>
                <a:cs typeface="Helvetica Neue"/>
                <a:sym typeface="Helvetica Neue"/>
              </a:rPr>
              <a:t>Office of Civil Rights, Dear Colleague Letter Harassment and Bullying. (October 26, 2010) </a:t>
            </a:r>
            <a:r>
              <a:rPr lang="en-US" sz="1110" u="sng">
                <a:solidFill>
                  <a:schemeClr val="hlink"/>
                </a:solidFill>
                <a:latin typeface="Helvetica Neue"/>
                <a:ea typeface="Helvetica Neue"/>
                <a:cs typeface="Helvetica Neue"/>
                <a:sym typeface="Helvetica Neue"/>
                <a:hlinkClick r:id="rId3"/>
              </a:rPr>
              <a:t>http://www2.ed.gov/about/offices/list/ocr/letters/colleague-201010.html</a:t>
            </a:r>
            <a:endParaRPr sz="1110">
              <a:latin typeface="Helvetica Neue"/>
              <a:ea typeface="Helvetica Neue"/>
              <a:cs typeface="Helvetica Neue"/>
              <a:sym typeface="Helvetica Neue"/>
            </a:endParaRPr>
          </a:p>
          <a:p>
            <a:pPr marL="0" lvl="0" indent="0" algn="l" rtl="0">
              <a:lnSpc>
                <a:spcPct val="80000"/>
              </a:lnSpc>
              <a:spcBef>
                <a:spcPts val="0"/>
              </a:spcBef>
              <a:spcAft>
                <a:spcPts val="0"/>
              </a:spcAft>
              <a:buNone/>
            </a:pPr>
            <a:endParaRPr sz="111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5:notes"/>
          <p:cNvSpPr>
            <a:spLocks noGrp="1" noRot="1" noChangeAspect="1"/>
          </p:cNvSpPr>
          <p:nvPr>
            <p:ph type="sldImg" idx="2"/>
          </p:nvPr>
        </p:nvSpPr>
        <p:spPr>
          <a:xfrm>
            <a:off x="2428875" y="214313"/>
            <a:ext cx="2247900" cy="1685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25:notes"/>
          <p:cNvSpPr txBox="1">
            <a:spLocks noGrp="1"/>
          </p:cNvSpPr>
          <p:nvPr>
            <p:ph type="body" idx="1"/>
          </p:nvPr>
        </p:nvSpPr>
        <p:spPr>
          <a:xfrm>
            <a:off x="236749" y="1900238"/>
            <a:ext cx="6259744" cy="7158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b="1">
                <a:latin typeface="Helvetica Neue"/>
                <a:ea typeface="Helvetica Neue"/>
                <a:cs typeface="Helvetica Neue"/>
                <a:sym typeface="Helvetica Neue"/>
              </a:rPr>
              <a:t>Tracy</a:t>
            </a:r>
            <a:endParaRPr sz="1000" b="1">
              <a:latin typeface="Helvetica Neue"/>
              <a:ea typeface="Helvetica Neue"/>
              <a:cs typeface="Helvetica Neue"/>
              <a:sym typeface="Helvetica Neue"/>
            </a:endParaRPr>
          </a:p>
          <a:p>
            <a:pPr marL="0" lvl="0" indent="0" algn="l" rtl="0">
              <a:spcBef>
                <a:spcPts val="0"/>
              </a:spcBef>
              <a:spcAft>
                <a:spcPts val="0"/>
              </a:spcAft>
              <a:buNone/>
            </a:pPr>
            <a:r>
              <a:rPr lang="en-US" sz="1000">
                <a:latin typeface="Helvetica Neue"/>
                <a:ea typeface="Helvetica Neue"/>
                <a:cs typeface="Helvetica Neue"/>
                <a:sym typeface="Helvetica Neue"/>
              </a:rPr>
              <a:t>Many school authorities fear that they will be held liable if a student commits a violent act that they did not prevent, but this is a common misperception of liability. When it comes to the risk of violence, courts recognize that no educator or mental health professional can predict the future or control a student’s behavior. </a:t>
            </a:r>
            <a:r>
              <a:rPr lang="en-US" sz="1000" b="1">
                <a:latin typeface="Helvetica Neue"/>
                <a:ea typeface="Helvetica Neue"/>
                <a:cs typeface="Helvetica Neue"/>
                <a:sym typeface="Helvetica Neue"/>
              </a:rPr>
              <a:t>Courts are concerned with the process that a school authority followed in making a good faith effort to prevent an act of violence</a:t>
            </a:r>
            <a:r>
              <a:rPr lang="en-US" sz="1000">
                <a:latin typeface="Helvetica Neue"/>
                <a:ea typeface="Helvetica Neue"/>
                <a:cs typeface="Helvetica Neue"/>
                <a:sym typeface="Helvetica Neue"/>
              </a:rPr>
              <a:t>. Did the educator meet the standard of care or professional standard for his or her field</a:t>
            </a:r>
            <a:r>
              <a:rPr lang="en-US" sz="1000" b="1">
                <a:latin typeface="Helvetica Neue"/>
                <a:ea typeface="Helvetica Neue"/>
                <a:cs typeface="Helvetica Neue"/>
                <a:sym typeface="Helvetica Neue"/>
              </a:rPr>
              <a:t>? The courts have not found that school authorities are responsible for student acts of violence, but they are accountable for how they respond to problems that are made known to the.</a:t>
            </a:r>
            <a:endParaRPr/>
          </a:p>
          <a:p>
            <a:pPr marL="0" lvl="0" indent="0" algn="l" rtl="0">
              <a:spcBef>
                <a:spcPts val="0"/>
              </a:spcBef>
              <a:spcAft>
                <a:spcPts val="0"/>
              </a:spcAft>
              <a:buNone/>
            </a:pPr>
            <a:endParaRPr sz="1000" u="sng"/>
          </a:p>
          <a:p>
            <a:pPr marL="0" lvl="0" indent="-63500" algn="l" rtl="0">
              <a:spcBef>
                <a:spcPts val="0"/>
              </a:spcBef>
              <a:spcAft>
                <a:spcPts val="0"/>
              </a:spcAft>
              <a:buClr>
                <a:schemeClr val="dk1"/>
              </a:buClr>
              <a:buSzPts val="1000"/>
              <a:buFont typeface="Arial"/>
              <a:buChar char="•"/>
            </a:pPr>
            <a:r>
              <a:rPr lang="en-US" sz="1000"/>
              <a:t>If a child writes or talks in a threatening manner, adults should be able to foresee a potential suicide or threat.</a:t>
            </a:r>
            <a:endParaRPr/>
          </a:p>
          <a:p>
            <a:pPr marL="0" lvl="0" indent="-63500" algn="l" rtl="0">
              <a:spcBef>
                <a:spcPts val="0"/>
              </a:spcBef>
              <a:spcAft>
                <a:spcPts val="0"/>
              </a:spcAft>
              <a:buClr>
                <a:schemeClr val="dk1"/>
              </a:buClr>
              <a:buSzPts val="1000"/>
              <a:buFont typeface="Arial"/>
              <a:buChar char="•"/>
            </a:pPr>
            <a:r>
              <a:rPr lang="en-US" sz="1000"/>
              <a:t>It is negligent on the part of the school not to notify parents or guardians when students are known to be threatening.</a:t>
            </a:r>
            <a:endParaRPr/>
          </a:p>
          <a:p>
            <a:pPr marL="0" lvl="0" indent="-63500" algn="l" rtl="0">
              <a:spcBef>
                <a:spcPts val="0"/>
              </a:spcBef>
              <a:spcAft>
                <a:spcPts val="0"/>
              </a:spcAft>
              <a:buClr>
                <a:schemeClr val="dk1"/>
              </a:buClr>
              <a:buSzPts val="1000"/>
              <a:buFont typeface="Arial"/>
              <a:buChar char="•"/>
            </a:pPr>
            <a:r>
              <a:rPr lang="en-US" sz="1000"/>
              <a:t>It is also negligent not to supervise the student closely.</a:t>
            </a:r>
            <a:endParaRPr/>
          </a:p>
          <a:p>
            <a:pPr marL="0" lvl="0" indent="-63500" algn="l" rtl="0">
              <a:spcBef>
                <a:spcPts val="0"/>
              </a:spcBef>
              <a:spcAft>
                <a:spcPts val="0"/>
              </a:spcAft>
              <a:buClr>
                <a:schemeClr val="dk1"/>
              </a:buClr>
              <a:buSzPts val="1000"/>
              <a:buFont typeface="Arial"/>
              <a:buChar char="•"/>
            </a:pPr>
            <a:r>
              <a:rPr lang="en-US" sz="1000"/>
              <a:t>Even when a student denies intent, if the collaborative team suspects the child to be dangerous, they have an obligation to notify parents and potentially law enforcement.</a:t>
            </a:r>
            <a:endParaRPr/>
          </a:p>
          <a:p>
            <a:pPr marL="0" lvl="0" indent="-63500" algn="l" rtl="0">
              <a:spcBef>
                <a:spcPts val="0"/>
              </a:spcBef>
              <a:spcAft>
                <a:spcPts val="0"/>
              </a:spcAft>
              <a:buClr>
                <a:schemeClr val="dk1"/>
              </a:buClr>
              <a:buSzPts val="1000"/>
              <a:buFont typeface="Arial"/>
              <a:buChar char="•"/>
            </a:pPr>
            <a:r>
              <a:rPr lang="en-US" sz="1000"/>
              <a:t>The courts hold that school personnel are in a position to make referrals and have a duty to secure assistance from others, with parental involvement, when students are at risk.</a:t>
            </a:r>
            <a:endParaRPr/>
          </a:p>
          <a:p>
            <a:pPr marL="0" lvl="0" indent="0" algn="l" rtl="0">
              <a:spcBef>
                <a:spcPts val="0"/>
              </a:spcBef>
              <a:spcAft>
                <a:spcPts val="0"/>
              </a:spcAft>
              <a:buNone/>
            </a:pPr>
            <a:endParaRPr sz="1000"/>
          </a:p>
          <a:p>
            <a:pPr marL="0" lvl="0" indent="0" algn="l" rtl="0">
              <a:spcBef>
                <a:spcPts val="0"/>
              </a:spcBef>
              <a:spcAft>
                <a:spcPts val="0"/>
              </a:spcAft>
              <a:buNone/>
            </a:pPr>
            <a:r>
              <a:rPr lang="en-US" sz="1000"/>
              <a:t>Although school district personnel should intervene whenever a child threatens or manifests signs of the intent to commit threatening act/suicide, most courts have recognized that schools are not equipped to do the necessary in-depth counseling and treatment of children.  Rather, the courts hold that school personnel are in a position to make referral and have a duty to secure assistance from others, with parental involvement, when a child is at risk (Davis &amp; Sandoval, 1991).     </a:t>
            </a:r>
            <a:endParaRPr sz="1000" u="sng"/>
          </a:p>
          <a:p>
            <a:pPr marL="0" lvl="0" indent="0" algn="l" rtl="0">
              <a:spcBef>
                <a:spcPts val="0"/>
              </a:spcBef>
              <a:spcAft>
                <a:spcPts val="0"/>
              </a:spcAft>
              <a:buNone/>
            </a:pPr>
            <a:r>
              <a:rPr lang="en-US" sz="1000" u="sng"/>
              <a:t>Essentially, the event must be foreseeable to be held liable (see below)</a:t>
            </a:r>
            <a:r>
              <a:rPr lang="en-US" sz="1000"/>
              <a:t>:  READ BELOW</a:t>
            </a:r>
            <a:endParaRPr/>
          </a:p>
          <a:p>
            <a:pPr marL="0" lvl="0" indent="0" algn="l" rtl="0">
              <a:spcBef>
                <a:spcPts val="0"/>
              </a:spcBef>
              <a:spcAft>
                <a:spcPts val="0"/>
              </a:spcAft>
              <a:buNone/>
            </a:pPr>
            <a:r>
              <a:rPr lang="en-US" sz="1000"/>
              <a:t>A Vermont Superior Court decision, exemplifies some of the difficulties public schools must face when protecting themselves from liability for student-on-student assaults. In Cheney v. North Country Union High School, et al., the Orleans County Superior Court recently dismissed claims against a high school and supervisory union brought by a student who was severely injured when another student allegedly struck her and threw her down a flight of stairs. </a:t>
            </a:r>
            <a:r>
              <a:rPr lang="en-US" sz="1000" b="1" i="1"/>
              <a:t>The Superior Court ruled that there was no evidence the school district had any reason to believe that the aggressor student was a threat to other students before the incident, and therefore dismissed the claims.</a:t>
            </a:r>
            <a:br>
              <a:rPr lang="en-US" sz="1000"/>
            </a:br>
            <a:r>
              <a:rPr lang="en-US" sz="1000"/>
              <a:t>In Cheney, </a:t>
            </a:r>
            <a:r>
              <a:rPr lang="en-US" sz="1000" b="1"/>
              <a:t>the </a:t>
            </a:r>
            <a:r>
              <a:rPr lang="en-US" sz="1000" b="1" i="1"/>
              <a:t>injured student </a:t>
            </a:r>
            <a:r>
              <a:rPr lang="en-US" sz="1000" b="1"/>
              <a:t>claimed </a:t>
            </a:r>
            <a:r>
              <a:rPr lang="en-US" sz="1000"/>
              <a:t>that she was the victim of an unprovoked attack, and that the high </a:t>
            </a:r>
            <a:r>
              <a:rPr lang="en-US" sz="1000" b="1" i="1"/>
              <a:t>school and supervisory union were negligent in failing to supervise students in the hallways between classes</a:t>
            </a:r>
            <a:r>
              <a:rPr lang="en-US" sz="1000" b="1"/>
              <a:t>. She also alleged that </a:t>
            </a:r>
            <a:r>
              <a:rPr lang="en-US" sz="1000" b="1" i="1"/>
              <a:t>such failure encouraged the aggressor to commit the assaul</a:t>
            </a:r>
            <a:r>
              <a:rPr lang="en-US" sz="1000" i="1"/>
              <a:t>t </a:t>
            </a:r>
            <a:r>
              <a:rPr lang="en-US" sz="1000"/>
              <a:t>and that, had monitors or teachers been present, they would have prevented the aggressor from acting. Finally, the student alleged that the school knew the aggressor was violent. </a:t>
            </a:r>
            <a:endParaRPr/>
          </a:p>
          <a:p>
            <a:pPr marL="0" lvl="0" indent="0" algn="l" rtl="0">
              <a:spcBef>
                <a:spcPts val="0"/>
              </a:spcBef>
              <a:spcAft>
                <a:spcPts val="0"/>
              </a:spcAft>
              <a:buNone/>
            </a:pPr>
            <a:r>
              <a:rPr lang="en-US" sz="1000"/>
              <a:t>The school district argued that, while schools have the duty to exercise ordinary care to prevent students from being exposed to unreasonable risk, they do not owe their students a duty of immediate supervision at all times and under all circumstances. Under Vermont law, generally a person has no duty to control the conduct of another. Even though there are certain exceptions to this general rule, even in those exceptions, </a:t>
            </a:r>
            <a:r>
              <a:rPr lang="en-US" sz="1000" b="1"/>
              <a:t>there </a:t>
            </a:r>
            <a:r>
              <a:rPr lang="en-US" sz="1000" b="1" i="1"/>
              <a:t>is no duty to attempt to prevent or warn of harm that is unforeseeable.</a:t>
            </a:r>
            <a:endParaRPr/>
          </a:p>
          <a:p>
            <a:pPr marL="0" lvl="0" indent="0" algn="l" rtl="0">
              <a:spcBef>
                <a:spcPts val="0"/>
              </a:spcBef>
              <a:spcAft>
                <a:spcPts val="0"/>
              </a:spcAft>
              <a:buNone/>
            </a:pPr>
            <a:r>
              <a:rPr lang="en-US" sz="1000"/>
              <a:t>Most other states agree</a:t>
            </a:r>
            <a:r>
              <a:rPr lang="en-US" sz="1000" i="1"/>
              <a:t>. </a:t>
            </a:r>
            <a:r>
              <a:rPr lang="en-US" sz="1000" b="1" i="1"/>
              <a:t>A school or supervisory union is typically not liable for a sudden and unprovoked student-on-student attack. </a:t>
            </a:r>
            <a:r>
              <a:rPr lang="en-US" sz="1000"/>
              <a:t>Many states have held that allegations the school failed to post teachers or security guards does not even state a claim for negligence in cases of an unprovoked attack on a student by another student. The general rule that has emerged provides that school districts have no liability for unforeseeable student assaults. </a:t>
            </a:r>
            <a:r>
              <a:rPr lang="en-US" sz="1000" b="1" i="1"/>
              <a:t>The violent tendency of the aggressor must be known to the school before any assault for any duty to rest on the school to take action.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1568450" y="685800"/>
            <a:ext cx="3719513" cy="2789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205563" y="3600893"/>
            <a:ext cx="6464595" cy="4857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Susan</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sz="1200" b="1">
                <a:latin typeface="Arial"/>
                <a:ea typeface="Arial"/>
                <a:cs typeface="Arial"/>
                <a:sym typeface="Arial"/>
              </a:rPr>
              <a:t>Sample Presentation Language: </a:t>
            </a:r>
            <a:endParaRPr sz="12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As reflected on this slide, school crisis management is unique. As we will be discussing throughout this workshop, research shows that prevention programming; school culture; school climate and safety; and crisis planning, preparedness, response, and recovery can positively or negatively affect academic achievement. </a:t>
            </a:r>
            <a:endParaRPr/>
          </a:p>
          <a:p>
            <a:pPr marL="0" lvl="0" indent="0" algn="l" rtl="0">
              <a:spcBef>
                <a:spcPts val="0"/>
              </a:spcBef>
              <a:spcAft>
                <a:spcPts val="0"/>
              </a:spcAft>
              <a:buNone/>
            </a:pPr>
            <a:r>
              <a:rPr lang="en-US" sz="1100">
                <a:latin typeface="Arial"/>
                <a:ea typeface="Arial"/>
                <a:cs typeface="Arial"/>
                <a:sym typeface="Arial"/>
              </a:rPr>
              <a:t>In today‘s world, quality prevention programming and crisis management are no longer optional, but are expected and required. </a:t>
            </a:r>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NCLB set the stage for the importance of schools being ready to address crises. The reauthorization of this Act, now called Every Student Succeeds Act (ESSA), carries on this mandate with a focus on safety.</a:t>
            </a:r>
            <a:endParaRPr/>
          </a:p>
          <a:p>
            <a:pPr marL="0" lvl="0" indent="0" algn="l" rtl="0">
              <a:spcBef>
                <a:spcPts val="0"/>
              </a:spcBef>
              <a:spcAft>
                <a:spcPts val="0"/>
              </a:spcAft>
              <a:buNone/>
            </a:pPr>
            <a:r>
              <a:rPr lang="en-US" sz="1100">
                <a:latin typeface="Arial"/>
                <a:ea typeface="Arial"/>
                <a:cs typeface="Arial"/>
                <a:sym typeface="Arial"/>
              </a:rPr>
              <a:t>(Related to bullet points)</a:t>
            </a:r>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b="1">
                <a:latin typeface="Arial"/>
                <a:ea typeface="Arial"/>
                <a:cs typeface="Arial"/>
                <a:sym typeface="Arial"/>
              </a:rPr>
              <a:t>Time Permitting - Ask:</a:t>
            </a:r>
            <a:r>
              <a:rPr lang="en-US" sz="1200">
                <a:latin typeface="Arial"/>
                <a:ea typeface="Arial"/>
                <a:cs typeface="Arial"/>
                <a:sym typeface="Arial"/>
              </a:rPr>
              <a:t> </a:t>
            </a:r>
            <a:endParaRPr/>
          </a:p>
          <a:p>
            <a:pPr marL="0" lvl="0" indent="0" algn="l" rtl="0">
              <a:spcBef>
                <a:spcPts val="0"/>
              </a:spcBef>
              <a:spcAft>
                <a:spcPts val="0"/>
              </a:spcAft>
              <a:buNone/>
            </a:pPr>
            <a:r>
              <a:rPr lang="en-US" sz="1100">
                <a:latin typeface="Arial"/>
                <a:ea typeface="Arial"/>
                <a:cs typeface="Arial"/>
                <a:sym typeface="Arial"/>
              </a:rPr>
              <a:t>In the event of a crisis, can someone give me an example of how the school culture and structure are unique and how not knowing this might affect a crisis intervention? </a:t>
            </a:r>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Presentation Note: </a:t>
            </a:r>
            <a:r>
              <a:rPr lang="en-US" sz="1100">
                <a:latin typeface="Arial"/>
                <a:ea typeface="Arial"/>
                <a:cs typeface="Arial"/>
                <a:sym typeface="Arial"/>
              </a:rPr>
              <a:t>Listen for and validate responses such as the following: (a) not knowing the bell schedule of a given school may result in a crisis intervener not accounting for the fact that some students will need to catch a bus to get home; (b) lack of understanding of cultural expressions of emotions may lead to wrong conclusions about the level of impact the event had on students; (c) when staff are also affected, they have a more challenging task to support students. </a:t>
            </a:r>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Sample Presentation Language: </a:t>
            </a:r>
            <a:r>
              <a:rPr lang="en-US" sz="1100" b="0">
                <a:latin typeface="Arial"/>
                <a:ea typeface="Arial"/>
                <a:cs typeface="Arial"/>
                <a:sym typeface="Arial"/>
              </a:rPr>
              <a:t>T</a:t>
            </a:r>
            <a:r>
              <a:rPr lang="en-US" sz="1100">
                <a:latin typeface="Arial"/>
                <a:ea typeface="Arial"/>
                <a:cs typeface="Arial"/>
                <a:sym typeface="Arial"/>
              </a:rPr>
              <a:t>here is increasing recognition that providing quality prevention programming focused on building resiliency and a positive school climate and culture can help mitigate the traumatic impact of a crisis event if one does occur. Thus, students are able to cope and return to academic functioning more readily. </a:t>
            </a:r>
            <a:endParaRPr/>
          </a:p>
          <a:p>
            <a:pPr marL="0" lvl="0" indent="0" algn="l" rtl="0">
              <a:spcBef>
                <a:spcPts val="0"/>
              </a:spcBef>
              <a:spcAft>
                <a:spcPts val="0"/>
              </a:spcAft>
              <a:buNone/>
            </a:pPr>
            <a:endParaRPr sz="1200">
              <a:latin typeface="Arial"/>
              <a:ea typeface="Arial"/>
              <a:cs typeface="Arial"/>
              <a:sym typeface="Arial"/>
            </a:endParaRPr>
          </a:p>
        </p:txBody>
      </p:sp>
      <p:sp>
        <p:nvSpPr>
          <p:cNvPr id="180" name="Google Shape;18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Times"/>
                <a:ea typeface="Times"/>
                <a:cs typeface="Times"/>
                <a:sym typeface="Times"/>
              </a:rPr>
              <a:t>30</a:t>
            </a:fld>
            <a:endParaRPr>
              <a:solidFill>
                <a:srgbClr val="000000"/>
              </a:solidFill>
              <a:latin typeface="Times"/>
              <a:ea typeface="Times"/>
              <a:cs typeface="Times"/>
              <a:sym typeface="Times"/>
            </a:endParaRPr>
          </a:p>
        </p:txBody>
      </p:sp>
      <p:sp>
        <p:nvSpPr>
          <p:cNvPr id="408" name="Google Shape;40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09" name="Google Shape;409;p26: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a:ea typeface="Times"/>
                <a:cs typeface="Times"/>
                <a:sym typeface="Times"/>
              </a:rPr>
              <a:t>Jen</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r>
              <a:rPr lang="en-US" b="1" i="1">
                <a:latin typeface="Times New Roman"/>
                <a:ea typeface="Times New Roman"/>
                <a:cs typeface="Times New Roman"/>
                <a:sym typeface="Times New Roman"/>
              </a:rPr>
              <a:t>Sample Presentation Language:</a:t>
            </a:r>
            <a:endParaRPr/>
          </a:p>
          <a:p>
            <a:pPr marL="0" lvl="0" indent="0" algn="l" rtl="0">
              <a:spcBef>
                <a:spcPts val="969"/>
              </a:spcBef>
              <a:spcAft>
                <a:spcPts val="0"/>
              </a:spcAft>
              <a:buNone/>
            </a:pPr>
            <a:r>
              <a:rPr lang="en-US" sz="1400" i="1">
                <a:solidFill>
                  <a:srgbClr val="000000"/>
                </a:solidFill>
                <a:latin typeface="Times New Roman"/>
                <a:ea typeface="Times New Roman"/>
                <a:cs typeface="Times New Roman"/>
                <a:sym typeface="Times New Roman"/>
              </a:rPr>
              <a:t>As mentioned earlier, mitigation of risk, or taking actions to reduce the chance of death or injury, is an important part of crisis prevention. There are many ways that schools can do this, such as educating children about disaster preparedness, but particularly important for school-based mental health professionals is the need to be attentive to students at-risk for violence or suicide. We strongly urge schools to get more in-depth training on these topics, but we have provided a couple of handouts that may be of use in overviewing these issues, such as a sample suicide risk assessment and an overview of the threat assessment process. Training staff in recognizing risk factors and having a system in place to systematically assess these risks is crucial to preventing violent deaths. </a:t>
            </a:r>
            <a:endParaRPr sz="1400" i="1">
              <a:latin typeface="Times New Roman"/>
              <a:ea typeface="Times New Roman"/>
              <a:cs typeface="Times New Roman"/>
              <a:sym typeface="Times New Roman"/>
            </a:endParaRPr>
          </a:p>
          <a:p>
            <a:pPr marL="0" lvl="0" indent="0" algn="l" rtl="0">
              <a:spcBef>
                <a:spcPts val="969"/>
              </a:spcBef>
              <a:spcAft>
                <a:spcPts val="0"/>
              </a:spcAft>
              <a:buNone/>
            </a:pPr>
            <a:endParaRPr>
              <a:latin typeface="Times"/>
              <a:ea typeface="Times"/>
              <a:cs typeface="Times"/>
              <a:sym typeface="Times"/>
            </a:endParaRPr>
          </a:p>
        </p:txBody>
      </p:sp>
      <p:sp>
        <p:nvSpPr>
          <p:cNvPr id="410" name="Google Shape;410;p26:notes"/>
          <p:cNvSpPr txBox="1"/>
          <p:nvPr/>
        </p:nvSpPr>
        <p:spPr>
          <a:xfrm>
            <a:off x="4024736" y="8918732"/>
            <a:ext cx="3077739" cy="469744"/>
          </a:xfrm>
          <a:prstGeom prst="rect">
            <a:avLst/>
          </a:prstGeom>
          <a:noFill/>
          <a:ln>
            <a:noFill/>
          </a:ln>
        </p:spPr>
        <p:txBody>
          <a:bodyPr spcFirstLastPara="1" wrap="square" lIns="94100" tIns="47050" rIns="94100" bIns="47050" anchor="b" anchorCtr="0">
            <a:noAutofit/>
          </a:bodyPr>
          <a:lstStyle/>
          <a:p>
            <a:pPr marL="0" marR="0" lvl="0" indent="0" algn="r" rtl="0">
              <a:spcBef>
                <a:spcPts val="0"/>
              </a:spcBef>
              <a:spcAft>
                <a:spcPts val="0"/>
              </a:spcAft>
              <a:buNone/>
            </a:pPr>
            <a:fld id="{00000000-1234-1234-1234-123412341234}" type="slidenum">
              <a:rPr lang="en-US" sz="1100">
                <a:solidFill>
                  <a:srgbClr val="000000"/>
                </a:solidFill>
                <a:latin typeface="Calibri"/>
                <a:ea typeface="Calibri"/>
                <a:cs typeface="Calibri"/>
                <a:sym typeface="Calibri"/>
              </a:rPr>
              <a:t>30</a:t>
            </a:fld>
            <a:endParaRPr sz="1100">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Jen</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Sample Presentation Language:</a:t>
            </a:r>
            <a:endParaRPr/>
          </a:p>
          <a:p>
            <a:pPr marL="0" lvl="0" indent="0" algn="l" rtl="0">
              <a:spcBef>
                <a:spcPts val="0"/>
              </a:spcBef>
              <a:spcAft>
                <a:spcPts val="0"/>
              </a:spcAft>
              <a:buNone/>
            </a:pPr>
            <a:r>
              <a:rPr lang="en-US">
                <a:latin typeface="Arial"/>
                <a:ea typeface="Arial"/>
                <a:cs typeface="Arial"/>
                <a:sym typeface="Arial"/>
              </a:rPr>
              <a:t>Once a crisis event has occurred and is judged to have a potential impact on students, the second set of school crisis interventions is designed to reaffirm physical health and to ensure that students perceive the school as being safe. These activities typically take place during and immediately after crisis threats end—impact or recoil phase (Valent, 2000) and immediate post-disaster phase (Raphael &amp; Newman, 2000). Specifically, they include meeting basic physical health and safety needs and facilitating students’ perceptions that they are safe. In other words, before any other school crisis intervention can be implemented, students must not only be safe, they must have their basic needs met and believe that the threat of danger has passed.  This concept is covered in detail in Workshop 2.</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Relevant Quote From the Literature: </a:t>
            </a:r>
            <a:r>
              <a:rPr lang="en-US">
                <a:latin typeface="Arial"/>
                <a:ea typeface="Arial"/>
                <a:cs typeface="Arial"/>
                <a:sym typeface="Arial"/>
              </a:rPr>
              <a:t>“Needs for food, water, shelter, alleviation of pain, reunification with family members, and the provision of a sense of safety and security should all precede the utilization of psychologically oriented crisis interventions.” (Everly, 2003, p. 182)</a:t>
            </a:r>
            <a:endParaRPr/>
          </a:p>
          <a:p>
            <a:pPr marL="0" lvl="0" indent="0" algn="l" rtl="0">
              <a:spcBef>
                <a:spcPts val="0"/>
              </a:spcBef>
              <a:spcAft>
                <a:spcPts val="0"/>
              </a:spcAft>
              <a:buNone/>
            </a:pPr>
            <a:endParaRPr/>
          </a:p>
        </p:txBody>
      </p:sp>
      <p:sp>
        <p:nvSpPr>
          <p:cNvPr id="418" name="Google Shape;41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8:notes"/>
          <p:cNvSpPr txBox="1">
            <a:spLocks noGrp="1"/>
          </p:cNvSpPr>
          <p:nvPr>
            <p:ph type="body" idx="1"/>
          </p:nvPr>
        </p:nvSpPr>
        <p:spPr>
          <a:xfrm>
            <a:off x="106326" y="4343400"/>
            <a:ext cx="6606362"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Jen</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Sample Presentation Language:</a:t>
            </a:r>
            <a:endParaRPr/>
          </a:p>
          <a:p>
            <a:pPr marL="0" lvl="0" indent="0" algn="l" rtl="0">
              <a:spcBef>
                <a:spcPts val="0"/>
              </a:spcBef>
              <a:spcAft>
                <a:spcPts val="0"/>
              </a:spcAft>
              <a:buNone/>
            </a:pPr>
            <a:r>
              <a:rPr lang="en-US" sz="1100">
                <a:latin typeface="Arial"/>
                <a:ea typeface="Arial"/>
                <a:cs typeface="Arial"/>
                <a:sym typeface="Arial"/>
              </a:rPr>
              <a:t>One of the unique aspects of the PREP</a:t>
            </a:r>
            <a:r>
              <a:rPr lang="en-US" sz="1100" u="sng">
                <a:latin typeface="Arial"/>
                <a:ea typeface="Arial"/>
                <a:cs typeface="Arial"/>
                <a:sym typeface="Arial"/>
              </a:rPr>
              <a:t>a</a:t>
            </a:r>
            <a:r>
              <a:rPr lang="en-US" sz="1100">
                <a:latin typeface="Arial"/>
                <a:ea typeface="Arial"/>
                <a:cs typeface="Arial"/>
                <a:sym typeface="Arial"/>
              </a:rPr>
              <a:t>RE curriculum is that we train staff on how to assess who has the potential of being impacted by a crisis event.  This will help the crisis team allocate resources in an efficient manner.  From the evaluation of psychological risk factors and warning signs, students with psychological needs are identified and responses are initiated. The assessment of psychological trauma is not a discrete intervention; rather, it is a dynamic process.  The data gathered as a part of initial responses to psychological needs will support decisions regarding which students will need professional mental health interventions.</a:t>
            </a:r>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Why do we conduct assessments for psychological trauma (or psychological triage)?</a:t>
            </a:r>
            <a:endParaRPr/>
          </a:p>
          <a:p>
            <a:pPr marL="0" lvl="0" indent="0" algn="l" rtl="0">
              <a:spcBef>
                <a:spcPts val="0"/>
              </a:spcBef>
              <a:spcAft>
                <a:spcPts val="0"/>
              </a:spcAft>
              <a:buNone/>
            </a:pPr>
            <a:r>
              <a:rPr lang="en-US" sz="1100">
                <a:latin typeface="Arial"/>
                <a:ea typeface="Arial"/>
                <a:cs typeface="Arial"/>
                <a:sym typeface="Arial"/>
              </a:rPr>
              <a:t> Not all individuals will be equally affected, and some will need mental health crisis intervention more than others.</a:t>
            </a:r>
            <a:endParaRPr/>
          </a:p>
          <a:p>
            <a:pPr marL="0" lvl="0" indent="0" algn="l" rtl="0">
              <a:spcBef>
                <a:spcPts val="0"/>
              </a:spcBef>
              <a:spcAft>
                <a:spcPts val="0"/>
              </a:spcAft>
              <a:buNone/>
            </a:pPr>
            <a:r>
              <a:rPr lang="en-US" sz="1100">
                <a:latin typeface="Arial"/>
                <a:ea typeface="Arial"/>
                <a:cs typeface="Arial"/>
                <a:sym typeface="Arial"/>
              </a:rPr>
              <a:t> Recovery from trauma exposure is the norm.</a:t>
            </a:r>
            <a:endParaRPr/>
          </a:p>
          <a:p>
            <a:pPr marL="0" lvl="0" indent="0" algn="l" rtl="0">
              <a:spcBef>
                <a:spcPts val="0"/>
              </a:spcBef>
              <a:spcAft>
                <a:spcPts val="0"/>
              </a:spcAft>
              <a:buNone/>
            </a:pPr>
            <a:r>
              <a:rPr lang="en-US" sz="1100">
                <a:latin typeface="Arial"/>
                <a:ea typeface="Arial"/>
                <a:cs typeface="Arial"/>
                <a:sym typeface="Arial"/>
              </a:rPr>
              <a:t> Identifying those who do not need mental health crisis intervention is also important.</a:t>
            </a:r>
            <a:endParaRPr/>
          </a:p>
          <a:p>
            <a:pPr marL="0" lvl="0" indent="0" algn="l" rtl="0">
              <a:spcBef>
                <a:spcPts val="0"/>
              </a:spcBef>
              <a:spcAft>
                <a:spcPts val="0"/>
              </a:spcAft>
              <a:buNone/>
            </a:pPr>
            <a:endParaRPr sz="1100">
              <a:solidFill>
                <a:srgbClr val="3A5CB2"/>
              </a:solidFill>
              <a:latin typeface="Arial"/>
              <a:ea typeface="Arial"/>
              <a:cs typeface="Arial"/>
              <a:sym typeface="Arial"/>
            </a:endParaRPr>
          </a:p>
          <a:p>
            <a:pPr marL="168278" lvl="0" indent="-168278"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Primary assessment of psychological trauma establishes initial crisis intervention treatment priorities and makes initial decisions about what form of crisis intervention (if any) individuals need. </a:t>
            </a:r>
            <a:endParaRPr/>
          </a:p>
          <a:p>
            <a:pPr marL="168278" lvl="0" indent="-168278"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Secondary assessment of psychological trauma takes place as the initial immediate </a:t>
            </a:r>
            <a:r>
              <a:rPr lang="en-US" sz="1100">
                <a:latin typeface="Arial"/>
                <a:ea typeface="Arial"/>
                <a:cs typeface="Arial"/>
                <a:sym typeface="Arial"/>
              </a:rPr>
              <a:t>crisis interventions are provided. This level goes beyond the known crisis facts and individual characteristics (or risk factors) and initial crisis reactions (or early warning signs) and examines individual threat perceptions and more durable crisis reactions (or enduring warning signs), including reactions observed by crisis interveners and those observed by other caregivers. </a:t>
            </a:r>
            <a:endParaRPr/>
          </a:p>
          <a:p>
            <a:pPr marL="168278" lvl="0" indent="-168278" algn="l" rtl="0">
              <a:spcBef>
                <a:spcPts val="0"/>
              </a:spcBef>
              <a:spcAft>
                <a:spcPts val="0"/>
              </a:spcAft>
              <a:buClr>
                <a:schemeClr val="dk1"/>
              </a:buClr>
              <a:buSzPts val="1100"/>
              <a:buFont typeface="Arial"/>
              <a:buChar char="•"/>
            </a:pPr>
            <a:r>
              <a:rPr lang="en-US" sz="1100">
                <a:latin typeface="Arial"/>
                <a:ea typeface="Arial"/>
                <a:cs typeface="Arial"/>
                <a:sym typeface="Arial"/>
              </a:rPr>
              <a:t>Tertiary assessment of psychological trauma takes place during the concluding stages of the crisis intervention. This level continues to evaluate known crisis facts, individual characteristics, and threat perceptions (or risk factors) and continues to monitor student crisis reactions (or enduring warning signs). This level of triage identifies those individuals for whom school-based crisis intervention is by itself insufficient.</a:t>
            </a:r>
            <a:endParaRPr/>
          </a:p>
          <a:p>
            <a:pPr marL="0" lvl="0" indent="0" algn="l" rtl="0">
              <a:spcBef>
                <a:spcPts val="0"/>
              </a:spcBef>
              <a:spcAft>
                <a:spcPts val="0"/>
              </a:spcAft>
              <a:buNone/>
            </a:pPr>
            <a:endParaRPr/>
          </a:p>
        </p:txBody>
      </p:sp>
      <p:sp>
        <p:nvSpPr>
          <p:cNvPr id="427" name="Google Shape;42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Jen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Slide is optional based on the time provided to give the presentation</a:t>
            </a:r>
            <a:endParaRPr/>
          </a:p>
        </p:txBody>
      </p:sp>
      <p:sp>
        <p:nvSpPr>
          <p:cNvPr id="436" name="Google Shape;436;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Jen</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Sample Presentation Language:</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After the team assesses for who needs assistance, the team has to determine what type of intervention does the victims need.  Workshop 2 assists training participants in learning what type of support do the students and staff members need after a crisis event.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Using primary risk assessments the crisis intervention team makes initial crisis intervention treatment decisions.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 initial crisis interventions are provided, the degree of psychological injury is reevaluated and more informed crisis intervention treatment decisions are made.</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following are the three general classes of intervention:</a:t>
            </a:r>
            <a:endParaRPr/>
          </a:p>
          <a:p>
            <a:pPr marL="0" lvl="0" indent="0" algn="l" rtl="0">
              <a:spcBef>
                <a:spcPts val="0"/>
              </a:spcBef>
              <a:spcAft>
                <a:spcPts val="0"/>
              </a:spcAft>
              <a:buNone/>
            </a:pPr>
            <a:r>
              <a:rPr lang="en-US">
                <a:latin typeface="Arial"/>
                <a:ea typeface="Arial"/>
                <a:cs typeface="Arial"/>
                <a:sym typeface="Arial"/>
              </a:rPr>
              <a:t>  Natural social support</a:t>
            </a:r>
            <a:endParaRPr/>
          </a:p>
          <a:p>
            <a:pPr marL="0" lvl="0" indent="0" algn="l" rtl="0">
              <a:spcBef>
                <a:spcPts val="0"/>
              </a:spcBef>
              <a:spcAft>
                <a:spcPts val="0"/>
              </a:spcAft>
              <a:buNone/>
            </a:pPr>
            <a:r>
              <a:rPr lang="en-US">
                <a:latin typeface="Arial"/>
                <a:ea typeface="Arial"/>
                <a:cs typeface="Arial"/>
                <a:sym typeface="Arial"/>
              </a:rPr>
              <a:t>  Psychological education</a:t>
            </a:r>
            <a:endParaRPr/>
          </a:p>
          <a:p>
            <a:pPr marL="0" lvl="0" indent="0" algn="l" rtl="0">
              <a:spcBef>
                <a:spcPts val="0"/>
              </a:spcBef>
              <a:spcAft>
                <a:spcPts val="0"/>
              </a:spcAft>
              <a:buNone/>
            </a:pPr>
            <a:r>
              <a:rPr lang="en-US">
                <a:latin typeface="Arial"/>
                <a:ea typeface="Arial"/>
                <a:cs typeface="Arial"/>
                <a:sym typeface="Arial"/>
              </a:rPr>
              <a:t>  Psychological intervention</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Although the full range of interventions would be made available to those at highest risk for psychological trauma, social support and psychological education for caregivers would be interventions recommended for those at the lowest risk.</a:t>
            </a:r>
            <a:endParaRPr>
              <a:latin typeface="Arial"/>
              <a:ea typeface="Arial"/>
              <a:cs typeface="Arial"/>
              <a:sym typeface="Arial"/>
            </a:endParaRPr>
          </a:p>
          <a:p>
            <a:pPr marL="0" lvl="0" indent="0" algn="l" rtl="0">
              <a:spcBef>
                <a:spcPts val="0"/>
              </a:spcBef>
              <a:spcAft>
                <a:spcPts val="0"/>
              </a:spcAft>
              <a:buNone/>
            </a:pPr>
            <a:endParaRPr/>
          </a:p>
        </p:txBody>
      </p:sp>
      <p:sp>
        <p:nvSpPr>
          <p:cNvPr id="476" name="Google Shape;47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Jen</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sz="1200" b="1">
                <a:latin typeface="Arial"/>
                <a:ea typeface="Arial"/>
                <a:cs typeface="Arial"/>
                <a:sym typeface="Arial"/>
              </a:rPr>
              <a:t>Presentation Note:</a:t>
            </a:r>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US" sz="1200">
                <a:latin typeface="Arial"/>
                <a:ea typeface="Arial"/>
                <a:cs typeface="Arial"/>
                <a:sym typeface="Arial"/>
              </a:rPr>
              <a:t>Relate to RtI and PBS/PBIS (a pre-existing scheme that many school psychologists will be familiar with)- this is not one more thing to do, this synthesizes with what many schools are already doing!!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(Slide is optional based on the time limit of the presentation.)</a:t>
            </a:r>
            <a:endParaRPr>
              <a:latin typeface="Arial"/>
              <a:ea typeface="Arial"/>
              <a:cs typeface="Arial"/>
              <a:sym typeface="Arial"/>
            </a:endParaRPr>
          </a:p>
          <a:p>
            <a:pPr marL="0" lvl="0" indent="0" algn="l" rtl="0">
              <a:spcBef>
                <a:spcPts val="0"/>
              </a:spcBef>
              <a:spcAft>
                <a:spcPts val="0"/>
              </a:spcAft>
              <a:buNone/>
            </a:pPr>
            <a:endParaRPr/>
          </a:p>
        </p:txBody>
      </p:sp>
      <p:sp>
        <p:nvSpPr>
          <p:cNvPr id="484" name="Google Shape;48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
        <p:nvSpPr>
          <p:cNvPr id="491" name="Google Shape;491;p32:notes"/>
          <p:cNvSpPr>
            <a:spLocks noGrp="1" noRot="1" noChangeAspect="1"/>
          </p:cNvSpPr>
          <p:nvPr>
            <p:ph type="sldImg" idx="2"/>
          </p:nvPr>
        </p:nvSpPr>
        <p:spPr>
          <a:xfrm>
            <a:off x="1354138" y="481013"/>
            <a:ext cx="4397375" cy="3298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p32:notes"/>
          <p:cNvSpPr txBox="1">
            <a:spLocks noGrp="1"/>
          </p:cNvSpPr>
          <p:nvPr>
            <p:ph type="body" idx="1"/>
          </p:nvPr>
        </p:nvSpPr>
        <p:spPr>
          <a:xfrm>
            <a:off x="350837" y="3932237"/>
            <a:ext cx="6751638" cy="42236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t>TRACY</a:t>
            </a:r>
            <a:endParaRPr sz="1100" b="1"/>
          </a:p>
          <a:p>
            <a:pPr marL="0" lvl="0" indent="0" algn="l" rtl="0">
              <a:spcBef>
                <a:spcPts val="0"/>
              </a:spcBef>
              <a:spcAft>
                <a:spcPts val="0"/>
              </a:spcAft>
              <a:buNone/>
            </a:pPr>
            <a:r>
              <a:rPr lang="en-US" sz="1100" b="1"/>
              <a:t>Primary School Crisis Intervention  </a:t>
            </a:r>
            <a:r>
              <a:rPr lang="en-US" sz="800"/>
              <a:t>Litz et al. (2002), Caffo and Belaise (2003), Ozer et al. (2003) Barenbuam et al. (2004</a:t>
            </a:r>
            <a:endParaRPr sz="800" b="1"/>
          </a:p>
          <a:p>
            <a:pPr marL="932505" lvl="1" indent="-466252" algn="l" rtl="0">
              <a:spcBef>
                <a:spcPts val="0"/>
              </a:spcBef>
              <a:spcAft>
                <a:spcPts val="0"/>
              </a:spcAft>
              <a:buClr>
                <a:schemeClr val="dk1"/>
              </a:buClr>
              <a:buSzPts val="1100"/>
              <a:buFont typeface="Calibri"/>
              <a:buChar char="•"/>
            </a:pPr>
            <a:r>
              <a:rPr lang="en-US" sz="1100"/>
              <a:t>Being with and sharing crisis experiences with positive social supports facilitates recovery from trauma.</a:t>
            </a:r>
            <a:endParaRPr/>
          </a:p>
          <a:p>
            <a:pPr marL="932505" lvl="1" indent="-466252" algn="l" rtl="0">
              <a:spcBef>
                <a:spcPts val="0"/>
              </a:spcBef>
              <a:spcAft>
                <a:spcPts val="0"/>
              </a:spcAft>
              <a:buClr>
                <a:schemeClr val="dk1"/>
              </a:buClr>
              <a:buSzPts val="1100"/>
              <a:buFont typeface="Calibri"/>
              <a:buChar char="•"/>
            </a:pPr>
            <a:r>
              <a:rPr lang="en-US" sz="1100"/>
              <a:t>Lower levels of such support is a strong predictor of PTSD. </a:t>
            </a:r>
            <a:endParaRPr/>
          </a:p>
          <a:p>
            <a:pPr marL="932505" lvl="1" indent="-466252" algn="l" rtl="0">
              <a:spcBef>
                <a:spcPts val="0"/>
              </a:spcBef>
              <a:spcAft>
                <a:spcPts val="0"/>
              </a:spcAft>
              <a:buClr>
                <a:schemeClr val="dk1"/>
              </a:buClr>
              <a:buSzPts val="1100"/>
              <a:buFont typeface="Calibri"/>
              <a:buChar char="•"/>
            </a:pPr>
            <a:r>
              <a:rPr lang="en-US" sz="1100"/>
              <a:t>This support is especially important to the recovery of children. </a:t>
            </a:r>
            <a:endParaRPr/>
          </a:p>
          <a:p>
            <a:pPr marL="0" lvl="0" indent="0" algn="l" rtl="0">
              <a:lnSpc>
                <a:spcPct val="90000"/>
              </a:lnSpc>
              <a:spcBef>
                <a:spcPts val="0"/>
              </a:spcBef>
              <a:spcAft>
                <a:spcPts val="0"/>
              </a:spcAft>
              <a:buNone/>
            </a:pPr>
            <a:r>
              <a:rPr lang="en-US" sz="1100" b="1"/>
              <a:t>Limitations  </a:t>
            </a:r>
            <a:r>
              <a:rPr lang="en-US" sz="1100"/>
              <a:t>Brock &amp; Jimerson (2004b)</a:t>
            </a:r>
            <a:endParaRPr/>
          </a:p>
          <a:p>
            <a:pPr marL="457200" lvl="1" indent="0" algn="l" rtl="0">
              <a:lnSpc>
                <a:spcPct val="90000"/>
              </a:lnSpc>
              <a:spcBef>
                <a:spcPts val="0"/>
              </a:spcBef>
              <a:spcAft>
                <a:spcPts val="0"/>
              </a:spcAft>
              <a:buNone/>
            </a:pPr>
            <a:r>
              <a:rPr lang="en-US" sz="1100"/>
              <a:t>Extremely violent and life-threatening crisis events (e.g., mass violence)</a:t>
            </a:r>
            <a:endParaRPr/>
          </a:p>
          <a:p>
            <a:pPr marL="457200" lvl="1" indent="0" algn="l" rtl="0">
              <a:lnSpc>
                <a:spcPct val="90000"/>
              </a:lnSpc>
              <a:spcBef>
                <a:spcPts val="0"/>
              </a:spcBef>
              <a:spcAft>
                <a:spcPts val="0"/>
              </a:spcAft>
              <a:buNone/>
            </a:pPr>
            <a:r>
              <a:rPr lang="en-US" sz="1100"/>
              <a:t>Chronic crisis exposure</a:t>
            </a:r>
            <a:endParaRPr/>
          </a:p>
          <a:p>
            <a:pPr marL="457200" lvl="1" indent="0" algn="l" rtl="0">
              <a:lnSpc>
                <a:spcPct val="90000"/>
              </a:lnSpc>
              <a:spcBef>
                <a:spcPts val="0"/>
              </a:spcBef>
              <a:spcAft>
                <a:spcPts val="0"/>
              </a:spcAft>
              <a:buNone/>
            </a:pPr>
            <a:r>
              <a:rPr lang="en-US" sz="1100"/>
              <a:t>Caregivers significantly affected by the crisis</a:t>
            </a:r>
            <a:endParaRPr/>
          </a:p>
          <a:p>
            <a:pPr marL="457200" lvl="1" indent="0" algn="l" rtl="0">
              <a:lnSpc>
                <a:spcPct val="90000"/>
              </a:lnSpc>
              <a:spcBef>
                <a:spcPts val="0"/>
              </a:spcBef>
              <a:spcAft>
                <a:spcPts val="0"/>
              </a:spcAft>
              <a:buNone/>
            </a:pPr>
            <a:r>
              <a:rPr lang="en-US" sz="1100"/>
              <a:t>Presence of psychopathology</a:t>
            </a:r>
            <a:endParaRPr sz="1100" b="1"/>
          </a:p>
          <a:p>
            <a:pPr marL="0" lvl="0" indent="0" algn="l" rtl="0">
              <a:spcBef>
                <a:spcPts val="0"/>
              </a:spcBef>
              <a:spcAft>
                <a:spcPts val="0"/>
              </a:spcAft>
              <a:buNone/>
            </a:pPr>
            <a:r>
              <a:rPr lang="en-US" sz="1100" b="1"/>
              <a:t>Reunite Students With Primary Caregivers</a:t>
            </a:r>
            <a:endParaRPr sz="1100"/>
          </a:p>
          <a:p>
            <a:pPr marL="457200" lvl="1" indent="-69850" algn="l" rtl="0">
              <a:spcBef>
                <a:spcPts val="0"/>
              </a:spcBef>
              <a:spcAft>
                <a:spcPts val="0"/>
              </a:spcAft>
              <a:buClr>
                <a:schemeClr val="dk1"/>
              </a:buClr>
              <a:buSzPts val="1100"/>
              <a:buFont typeface="Calibri"/>
              <a:buChar char="•"/>
            </a:pPr>
            <a:r>
              <a:rPr lang="en-US" sz="1100"/>
              <a:t>Caregivers: Priority should be given to reuniting younger children with their parents.</a:t>
            </a:r>
            <a:endParaRPr/>
          </a:p>
          <a:p>
            <a:pPr marL="457200" lvl="1" indent="-69850" algn="l" rtl="0">
              <a:spcBef>
                <a:spcPts val="0"/>
              </a:spcBef>
              <a:spcAft>
                <a:spcPts val="0"/>
              </a:spcAft>
              <a:buClr>
                <a:schemeClr val="dk1"/>
              </a:buClr>
              <a:buSzPts val="1100"/>
              <a:buFont typeface="Calibri"/>
              <a:buChar char="•"/>
            </a:pPr>
            <a:r>
              <a:rPr lang="en-US" sz="1100"/>
              <a:t>Preschool and kindergarten age children show their strongest reactions when separated from their parents during a stressful event.</a:t>
            </a:r>
            <a:endParaRPr/>
          </a:p>
          <a:p>
            <a:pPr marL="0" lvl="0" indent="0" algn="l" rtl="0">
              <a:spcBef>
                <a:spcPts val="0"/>
              </a:spcBef>
              <a:spcAft>
                <a:spcPts val="0"/>
              </a:spcAft>
              <a:buNone/>
            </a:pPr>
            <a:r>
              <a:rPr lang="en-US" sz="1100" b="1"/>
              <a:t>Reunite Students With Peers and Teachers</a:t>
            </a:r>
            <a:endParaRPr/>
          </a:p>
          <a:p>
            <a:pPr marL="457200" lvl="1" indent="-69850" algn="l" rtl="0">
              <a:spcBef>
                <a:spcPts val="0"/>
              </a:spcBef>
              <a:spcAft>
                <a:spcPts val="0"/>
              </a:spcAft>
              <a:buClr>
                <a:schemeClr val="dk1"/>
              </a:buClr>
              <a:buSzPts val="1100"/>
              <a:buFont typeface="Calibri"/>
              <a:buChar char="•"/>
            </a:pPr>
            <a:r>
              <a:rPr lang="en-US" sz="1100"/>
              <a:t>Children report friends as primary providers of emotional processing coping.</a:t>
            </a:r>
            <a:endParaRPr/>
          </a:p>
          <a:p>
            <a:pPr marL="457200" lvl="1" indent="-69850" algn="l" rtl="0">
              <a:spcBef>
                <a:spcPts val="0"/>
              </a:spcBef>
              <a:spcAft>
                <a:spcPts val="0"/>
              </a:spcAft>
              <a:buClr>
                <a:schemeClr val="dk1"/>
              </a:buClr>
              <a:buSzPts val="1100"/>
              <a:buFont typeface="Calibri"/>
              <a:buChar char="•"/>
            </a:pPr>
            <a:r>
              <a:rPr lang="en-US" sz="1100"/>
              <a:t>Consider the importance of peer relations during adolescence.</a:t>
            </a:r>
            <a:endParaRPr/>
          </a:p>
          <a:p>
            <a:pPr marL="457200" lvl="1" indent="-69850" algn="l" rtl="0">
              <a:spcBef>
                <a:spcPts val="0"/>
              </a:spcBef>
              <a:spcAft>
                <a:spcPts val="0"/>
              </a:spcAft>
              <a:buClr>
                <a:schemeClr val="dk1"/>
              </a:buClr>
              <a:buSzPts val="1100"/>
              <a:buFont typeface="Noto Sans Symbols"/>
              <a:buChar char="▪"/>
            </a:pPr>
            <a:r>
              <a:rPr lang="en-US" sz="1100"/>
              <a:t>Provide structured/supervised opportunities for students to support each other.</a:t>
            </a:r>
            <a:endParaRPr/>
          </a:p>
          <a:p>
            <a:pPr marL="457200" lvl="1" indent="-69850" algn="l" rtl="0">
              <a:spcBef>
                <a:spcPts val="0"/>
              </a:spcBef>
              <a:spcAft>
                <a:spcPts val="0"/>
              </a:spcAft>
              <a:buClr>
                <a:schemeClr val="dk1"/>
              </a:buClr>
              <a:buSzPts val="1100"/>
              <a:buFont typeface="Calibri"/>
              <a:buChar char="•"/>
            </a:pPr>
            <a:r>
              <a:rPr lang="en-US" sz="1100"/>
              <a:t>Teachers are also reported to be important social supports.</a:t>
            </a:r>
            <a:endParaRPr/>
          </a:p>
          <a:p>
            <a:pPr marL="0" lvl="0" indent="0" algn="l" rtl="0">
              <a:spcBef>
                <a:spcPts val="0"/>
              </a:spcBef>
              <a:spcAft>
                <a:spcPts val="0"/>
              </a:spcAft>
              <a:buNone/>
            </a:pPr>
            <a:r>
              <a:rPr lang="en-US" sz="1100" b="1"/>
              <a:t>Empower With Caregiving/Recovery Knowledge</a:t>
            </a:r>
            <a:endParaRPr/>
          </a:p>
          <a:p>
            <a:pPr marL="457200" lvl="1" indent="-69850" algn="l" rtl="0">
              <a:spcBef>
                <a:spcPts val="0"/>
              </a:spcBef>
              <a:spcAft>
                <a:spcPts val="0"/>
              </a:spcAft>
              <a:buClr>
                <a:schemeClr val="dk1"/>
              </a:buClr>
              <a:buSzPts val="1100"/>
              <a:buFont typeface="Calibri"/>
              <a:buChar char="•"/>
            </a:pPr>
            <a:r>
              <a:rPr lang="en-US" sz="1100"/>
              <a:t>Empower parents, teachers, and students with the information needed to be a productive social support provider (i.e., provide psycho-education).</a:t>
            </a:r>
            <a:endParaRPr/>
          </a:p>
          <a:p>
            <a:pPr marL="0" lvl="0" indent="0" algn="l" rtl="0">
              <a:spcBef>
                <a:spcPts val="0"/>
              </a:spcBef>
              <a:spcAft>
                <a:spcPts val="0"/>
              </a:spcAft>
              <a:buNone/>
            </a:pPr>
            <a:r>
              <a:rPr lang="en-US" sz="1100" b="1"/>
              <a:t>Facilitate Return to Familiar Environments and Routines</a:t>
            </a:r>
            <a:endParaRPr/>
          </a:p>
          <a:p>
            <a:pPr marL="457200" lvl="1" indent="-69850" algn="l" rtl="0">
              <a:spcBef>
                <a:spcPts val="0"/>
              </a:spcBef>
              <a:spcAft>
                <a:spcPts val="0"/>
              </a:spcAft>
              <a:buClr>
                <a:schemeClr val="dk1"/>
              </a:buClr>
              <a:buSzPts val="1100"/>
              <a:buFont typeface="Calibri"/>
              <a:buChar char="•"/>
            </a:pPr>
            <a:r>
              <a:rPr lang="en-US" sz="1100"/>
              <a:t>Support a return to normal community routines and environments (including the re-establishment of customs, traditions, rituals, and social bonds).</a:t>
            </a:r>
            <a:endParaRPr/>
          </a:p>
          <a:p>
            <a:pPr marL="457200" lvl="1" indent="-69850" algn="l" rtl="0">
              <a:spcBef>
                <a:spcPts val="0"/>
              </a:spcBef>
              <a:spcAft>
                <a:spcPts val="0"/>
              </a:spcAft>
              <a:buClr>
                <a:schemeClr val="dk1"/>
              </a:buClr>
              <a:buSzPts val="1100"/>
              <a:buFont typeface="Calibri"/>
              <a:buChar char="•"/>
            </a:pPr>
            <a:r>
              <a:rPr lang="en-US" sz="1100"/>
              <a:t>Reduced community disruption is associated with less traumatic stress.</a:t>
            </a:r>
            <a:endParaRPr/>
          </a:p>
          <a:p>
            <a:pPr marL="457200" lvl="1" indent="0" algn="l" rtl="0">
              <a:spcBef>
                <a:spcPts val="0"/>
              </a:spcBef>
              <a:spcAft>
                <a:spcPts val="0"/>
              </a:spcAft>
              <a:buNone/>
            </a:pPr>
            <a:endParaRPr sz="1100"/>
          </a:p>
          <a:p>
            <a:pPr marL="457200" lvl="1" indent="0" algn="l" rtl="0">
              <a:spcBef>
                <a:spcPts val="0"/>
              </a:spcBef>
              <a:spcAft>
                <a:spcPts val="0"/>
              </a:spcAft>
              <a:buNone/>
            </a:pPr>
            <a:endParaRPr sz="1100"/>
          </a:p>
          <a:p>
            <a:pPr marL="457200" lvl="1" indent="0" algn="l" rtl="0">
              <a:spcBef>
                <a:spcPts val="0"/>
              </a:spcBef>
              <a:spcAft>
                <a:spcPts val="0"/>
              </a:spcAft>
              <a:buNone/>
            </a:pPr>
            <a:endParaRPr sz="1100"/>
          </a:p>
          <a:p>
            <a:pPr marL="457200" lvl="1" indent="0" algn="l" rtl="0">
              <a:spcBef>
                <a:spcPts val="0"/>
              </a:spcBef>
              <a:spcAft>
                <a:spcPts val="0"/>
              </a:spcAft>
              <a:buNone/>
            </a:pPr>
            <a:endParaRPr sz="1100"/>
          </a:p>
          <a:p>
            <a:pPr marL="457200" lvl="1" indent="0" algn="l" rtl="0">
              <a:spcBef>
                <a:spcPts val="0"/>
              </a:spcBef>
              <a:spcAft>
                <a:spcPts val="0"/>
              </a:spcAft>
              <a:buNone/>
            </a:pPr>
            <a:endParaRPr sz="1100"/>
          </a:p>
          <a:p>
            <a:pPr marL="0" lvl="0" indent="0" algn="l" rtl="0">
              <a:spcBef>
                <a:spcPts val="0"/>
              </a:spcBef>
              <a:spcAft>
                <a:spcPts val="0"/>
              </a:spcAft>
              <a:buNone/>
            </a:pPr>
            <a:endParaRPr sz="1100" i="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
        <p:nvSpPr>
          <p:cNvPr id="501" name="Google Shape;501;p33: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33:notes"/>
          <p:cNvSpPr txBox="1">
            <a:spLocks noGrp="1"/>
          </p:cNvSpPr>
          <p:nvPr>
            <p:ph type="body" idx="1"/>
          </p:nvPr>
        </p:nvSpPr>
        <p:spPr>
          <a:xfrm>
            <a:off x="540907" y="4079650"/>
            <a:ext cx="6097935" cy="42236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TRACY</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
        <p:nvSpPr>
          <p:cNvPr id="511" name="Google Shape;511;p34: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2" name="Google Shape;512;p34:notes"/>
          <p:cNvSpPr txBox="1">
            <a:spLocks noGrp="1"/>
          </p:cNvSpPr>
          <p:nvPr>
            <p:ph type="body" idx="1"/>
          </p:nvPr>
        </p:nvSpPr>
        <p:spPr>
          <a:xfrm>
            <a:off x="540907" y="4079650"/>
            <a:ext cx="6097935" cy="42236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TRACY</a:t>
            </a:r>
            <a:endParaRPr b="1"/>
          </a:p>
          <a:p>
            <a:pPr marL="0" lvl="0" indent="0" algn="l" rtl="0">
              <a:spcBef>
                <a:spcPts val="0"/>
              </a:spcBef>
              <a:spcAft>
                <a:spcPts val="0"/>
              </a:spcAft>
              <a:buNone/>
            </a:pPr>
            <a:r>
              <a:rPr lang="en-US" b="1"/>
              <a:t>Research Support</a:t>
            </a:r>
            <a:endParaRPr/>
          </a:p>
          <a:p>
            <a:pPr marL="457200" lvl="1" indent="0" algn="l" rtl="0">
              <a:spcBef>
                <a:spcPts val="0"/>
              </a:spcBef>
              <a:spcAft>
                <a:spcPts val="0"/>
              </a:spcAft>
              <a:buClr>
                <a:schemeClr val="dk1"/>
              </a:buClr>
              <a:buSzPts val="1200"/>
              <a:buFont typeface="Noto Sans Symbols"/>
              <a:buNone/>
            </a:pPr>
            <a:r>
              <a:rPr lang="en-US"/>
              <a:t>Associated with improved functioning and quality of life, and decreased symptoms for illnesses as different as cancer and schizophrenia (Lukens &amp; McFarlane, 2004). </a:t>
            </a:r>
            <a:endParaRPr/>
          </a:p>
          <a:p>
            <a:pPr marL="457200" lvl="1" indent="0" algn="l" rtl="0">
              <a:spcBef>
                <a:spcPts val="0"/>
              </a:spcBef>
              <a:spcAft>
                <a:spcPts val="0"/>
              </a:spcAft>
              <a:buClr>
                <a:schemeClr val="dk1"/>
              </a:buClr>
              <a:buSzPts val="1200"/>
              <a:buFont typeface="Noto Sans Symbols"/>
              <a:buNone/>
            </a:pPr>
            <a:r>
              <a:rPr lang="en-US"/>
              <a:t>Clinical results show that participants are “visibly relieved” to learn their crisis reactions are normal (Howard &amp; Goelitz, 2004, p. 8).</a:t>
            </a:r>
            <a:endParaRPr/>
          </a:p>
          <a:p>
            <a:pPr marL="457200" lvl="1" indent="0" algn="l" rtl="0">
              <a:spcBef>
                <a:spcPts val="0"/>
              </a:spcBef>
              <a:spcAft>
                <a:spcPts val="0"/>
              </a:spcAft>
              <a:buClr>
                <a:schemeClr val="dk1"/>
              </a:buClr>
              <a:buSzPts val="1200"/>
              <a:buFont typeface="Noto Sans Symbols"/>
              <a:buNone/>
            </a:pPr>
            <a:r>
              <a:rPr lang="en-US"/>
              <a:t>Improved children’s knowledge of trauma and attitudes to risk-taking behavior (Brown &amp; Bobrow, 2004).</a:t>
            </a:r>
            <a:endParaRPr/>
          </a:p>
          <a:p>
            <a:pPr marL="0" lvl="0" indent="0" algn="l" rtl="0">
              <a:spcBef>
                <a:spcPts val="0"/>
              </a:spcBef>
              <a:spcAft>
                <a:spcPts val="0"/>
              </a:spcAft>
              <a:buNone/>
            </a:pPr>
            <a:endParaRPr i="1"/>
          </a:p>
          <a:p>
            <a:pPr marL="0" lvl="0" indent="0" algn="l" rtl="0">
              <a:spcBef>
                <a:spcPts val="0"/>
              </a:spcBef>
              <a:spcAft>
                <a:spcPts val="0"/>
              </a:spcAft>
              <a:buNone/>
            </a:pPr>
            <a:r>
              <a:rPr lang="en-US" b="1"/>
              <a:t>Limitations </a:t>
            </a:r>
            <a:r>
              <a:rPr lang="en-US"/>
              <a:t>Source: Brock &amp; Jimerson (2004b)</a:t>
            </a:r>
            <a:endParaRPr b="1"/>
          </a:p>
          <a:p>
            <a:pPr marL="457200" lvl="1" indent="0" algn="l" rtl="0">
              <a:spcBef>
                <a:spcPts val="0"/>
              </a:spcBef>
              <a:spcAft>
                <a:spcPts val="0"/>
              </a:spcAft>
              <a:buNone/>
            </a:pPr>
            <a:r>
              <a:rPr lang="en-US"/>
              <a:t>Not sufficient for the more severely traumatized</a:t>
            </a:r>
            <a:endParaRPr/>
          </a:p>
          <a:p>
            <a:pPr marL="457200" lvl="1" indent="0" algn="l" rtl="0">
              <a:spcBef>
                <a:spcPts val="0"/>
              </a:spcBef>
              <a:spcAft>
                <a:spcPts val="0"/>
              </a:spcAft>
              <a:buNone/>
            </a:pPr>
            <a:r>
              <a:rPr lang="en-US"/>
              <a:t>Must be paired with other psychological interventions and professional mental health treatment</a:t>
            </a:r>
            <a:endParaRPr/>
          </a:p>
          <a:p>
            <a:pPr marL="457200" lvl="1" indent="0" algn="l" rtl="0">
              <a:spcBef>
                <a:spcPts val="0"/>
              </a:spcBef>
              <a:spcAft>
                <a:spcPts val="0"/>
              </a:spcAft>
              <a:buNone/>
            </a:pPr>
            <a:r>
              <a:rPr lang="en-US"/>
              <a:t>Limited research</a:t>
            </a:r>
            <a:endParaRPr/>
          </a:p>
          <a:p>
            <a:pPr marL="0" lvl="0" indent="0" algn="l" rtl="0">
              <a:spcBef>
                <a:spcPts val="0"/>
              </a:spcBef>
              <a:spcAft>
                <a:spcPts val="0"/>
              </a:spcAft>
              <a:buNone/>
            </a:pPr>
            <a:endParaRPr i="1"/>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
        <p:nvSpPr>
          <p:cNvPr id="521" name="Google Shape;52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2" name="Google Shape;522;p35:notes"/>
          <p:cNvSpPr txBox="1">
            <a:spLocks noGrp="1"/>
          </p:cNvSpPr>
          <p:nvPr>
            <p:ph type="body" idx="1"/>
          </p:nvPr>
        </p:nvSpPr>
        <p:spPr>
          <a:xfrm>
            <a:off x="579437" y="4585155"/>
            <a:ext cx="6097524" cy="42238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a:ea typeface="Times"/>
                <a:cs typeface="Times"/>
                <a:sym typeface="Times"/>
              </a:rPr>
              <a:t>TRACY</a:t>
            </a:r>
            <a:endParaRPr>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6586106fca_8_2:notes"/>
          <p:cNvSpPr>
            <a:spLocks noGrp="1" noRot="1" noChangeAspect="1"/>
          </p:cNvSpPr>
          <p:nvPr>
            <p:ph type="sldImg" idx="2"/>
          </p:nvPr>
        </p:nvSpPr>
        <p:spPr>
          <a:xfrm>
            <a:off x="1568450" y="685800"/>
            <a:ext cx="3719400" cy="278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6586106fca_8_2:notes"/>
          <p:cNvSpPr txBox="1">
            <a:spLocks noGrp="1"/>
          </p:cNvSpPr>
          <p:nvPr>
            <p:ph type="body" idx="1"/>
          </p:nvPr>
        </p:nvSpPr>
        <p:spPr>
          <a:xfrm>
            <a:off x="205563" y="3600893"/>
            <a:ext cx="6464700" cy="485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Susan</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sz="1200" b="1">
                <a:latin typeface="Arial"/>
                <a:ea typeface="Arial"/>
                <a:cs typeface="Arial"/>
                <a:sym typeface="Arial"/>
              </a:rPr>
              <a:t>Sample Presentation Language: </a:t>
            </a:r>
            <a:endParaRPr sz="12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As reflected on this slide, school crisis management is unique. As we will be discussing throughout this workshop, research shows that prevention programming; school culture; school climate and safety; and crisis planning, preparedness, response, and recovery can positively or negatively affect academic achievement. </a:t>
            </a:r>
            <a:endParaRPr/>
          </a:p>
          <a:p>
            <a:pPr marL="0" lvl="0" indent="0" algn="l" rtl="0">
              <a:spcBef>
                <a:spcPts val="0"/>
              </a:spcBef>
              <a:spcAft>
                <a:spcPts val="0"/>
              </a:spcAft>
              <a:buNone/>
            </a:pPr>
            <a:r>
              <a:rPr lang="en-US" sz="1100">
                <a:latin typeface="Arial"/>
                <a:ea typeface="Arial"/>
                <a:cs typeface="Arial"/>
                <a:sym typeface="Arial"/>
              </a:rPr>
              <a:t>In today‘s world, quality prevention programming and crisis management are no longer optional, but are expected and required. </a:t>
            </a:r>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NCLB set the stage for the importance of schools being ready to address crises. The reauthorization of this Act, now called Every Student Succeeds Act (ESSA), carries on this mandate with a focus on safety.</a:t>
            </a:r>
            <a:endParaRPr/>
          </a:p>
          <a:p>
            <a:pPr marL="0" lvl="0" indent="0" algn="l" rtl="0">
              <a:spcBef>
                <a:spcPts val="0"/>
              </a:spcBef>
              <a:spcAft>
                <a:spcPts val="0"/>
              </a:spcAft>
              <a:buNone/>
            </a:pPr>
            <a:r>
              <a:rPr lang="en-US" sz="1100">
                <a:latin typeface="Arial"/>
                <a:ea typeface="Arial"/>
                <a:cs typeface="Arial"/>
                <a:sym typeface="Arial"/>
              </a:rPr>
              <a:t>(Related to bullet points)</a:t>
            </a:r>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b="1">
                <a:latin typeface="Arial"/>
                <a:ea typeface="Arial"/>
                <a:cs typeface="Arial"/>
                <a:sym typeface="Arial"/>
              </a:rPr>
              <a:t>Time Permitting - Ask:</a:t>
            </a:r>
            <a:r>
              <a:rPr lang="en-US" sz="1200">
                <a:latin typeface="Arial"/>
                <a:ea typeface="Arial"/>
                <a:cs typeface="Arial"/>
                <a:sym typeface="Arial"/>
              </a:rPr>
              <a:t> </a:t>
            </a:r>
            <a:endParaRPr/>
          </a:p>
          <a:p>
            <a:pPr marL="0" lvl="0" indent="0" algn="l" rtl="0">
              <a:spcBef>
                <a:spcPts val="0"/>
              </a:spcBef>
              <a:spcAft>
                <a:spcPts val="0"/>
              </a:spcAft>
              <a:buNone/>
            </a:pPr>
            <a:r>
              <a:rPr lang="en-US" sz="1100">
                <a:latin typeface="Arial"/>
                <a:ea typeface="Arial"/>
                <a:cs typeface="Arial"/>
                <a:sym typeface="Arial"/>
              </a:rPr>
              <a:t>In the event of a crisis, can someone give me an example of how the school culture and structure are unique and how not knowing this might affect a crisis intervention? </a:t>
            </a:r>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Presentation Note: </a:t>
            </a:r>
            <a:r>
              <a:rPr lang="en-US" sz="1100">
                <a:latin typeface="Arial"/>
                <a:ea typeface="Arial"/>
                <a:cs typeface="Arial"/>
                <a:sym typeface="Arial"/>
              </a:rPr>
              <a:t>Listen for and validate responses such as the following: (a) not knowing the bell schedule of a given school may result in a crisis intervener not accounting for the fact that some students will need to catch a bus to get home; (b) lack of understanding of cultural expressions of emotions may lead to wrong conclusions about the level of impact the event had on students; (c) when staff are also affected, they have a more challenging task to support students. </a:t>
            </a:r>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Sample Presentation Language: </a:t>
            </a:r>
            <a:r>
              <a:rPr lang="en-US" sz="1100" b="0">
                <a:latin typeface="Arial"/>
                <a:ea typeface="Arial"/>
                <a:cs typeface="Arial"/>
                <a:sym typeface="Arial"/>
              </a:rPr>
              <a:t>T</a:t>
            </a:r>
            <a:r>
              <a:rPr lang="en-US" sz="1100">
                <a:latin typeface="Arial"/>
                <a:ea typeface="Arial"/>
                <a:cs typeface="Arial"/>
                <a:sym typeface="Arial"/>
              </a:rPr>
              <a:t>here is increasing recognition that providing quality prevention programming focused on building resiliency and a positive school climate and culture can help mitigate the traumatic impact of a crisis event if one does occur. Thus, students are able to cope and return to academic functioning more readily. </a:t>
            </a:r>
            <a:endParaRPr/>
          </a:p>
          <a:p>
            <a:pPr marL="0" lvl="0" indent="0" algn="l" rtl="0">
              <a:spcBef>
                <a:spcPts val="0"/>
              </a:spcBef>
              <a:spcAft>
                <a:spcPts val="0"/>
              </a:spcAft>
              <a:buNone/>
            </a:pPr>
            <a:endParaRPr sz="1200">
              <a:latin typeface="Arial"/>
              <a:ea typeface="Arial"/>
              <a:cs typeface="Arial"/>
              <a:sym typeface="Arial"/>
            </a:endParaRPr>
          </a:p>
        </p:txBody>
      </p:sp>
      <p:sp>
        <p:nvSpPr>
          <p:cNvPr id="188" name="Google Shape;188;g16586106fca_8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
        <p:nvSpPr>
          <p:cNvPr id="530" name="Google Shape;530;p36: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36:notes"/>
          <p:cNvSpPr txBox="1">
            <a:spLocks noGrp="1"/>
          </p:cNvSpPr>
          <p:nvPr>
            <p:ph type="body" idx="1"/>
          </p:nvPr>
        </p:nvSpPr>
        <p:spPr>
          <a:xfrm>
            <a:off x="540907" y="4079650"/>
            <a:ext cx="6097935" cy="4223693"/>
          </a:xfrm>
          <a:prstGeom prst="rect">
            <a:avLst/>
          </a:prstGeom>
          <a:noFill/>
          <a:ln>
            <a:noFill/>
          </a:ln>
        </p:spPr>
        <p:txBody>
          <a:bodyPr spcFirstLastPara="1" wrap="square" lIns="91425" tIns="45700" rIns="91425" bIns="45700" anchor="t" anchorCtr="0">
            <a:noAutofit/>
          </a:bodyPr>
          <a:lstStyle/>
          <a:p>
            <a:pPr marL="233126" lvl="0" indent="-233126" algn="l" rtl="0">
              <a:spcBef>
                <a:spcPts val="0"/>
              </a:spcBef>
              <a:spcAft>
                <a:spcPts val="0"/>
              </a:spcAft>
              <a:buNone/>
            </a:pPr>
            <a:r>
              <a:rPr lang="en-US" i="1"/>
              <a:t>TRACY</a:t>
            </a:r>
            <a:endParaRPr i="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
        <p:nvSpPr>
          <p:cNvPr id="539" name="Google Shape;539;p37: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0" name="Google Shape;540;p37:notes"/>
          <p:cNvSpPr txBox="1">
            <a:spLocks noGrp="1"/>
          </p:cNvSpPr>
          <p:nvPr>
            <p:ph type="body" idx="1"/>
          </p:nvPr>
        </p:nvSpPr>
        <p:spPr>
          <a:xfrm>
            <a:off x="540907" y="4079650"/>
            <a:ext cx="6097935" cy="4223693"/>
          </a:xfrm>
          <a:prstGeom prst="rect">
            <a:avLst/>
          </a:prstGeom>
          <a:noFill/>
          <a:ln>
            <a:noFill/>
          </a:ln>
        </p:spPr>
        <p:txBody>
          <a:bodyPr spcFirstLastPara="1" wrap="square" lIns="91425" tIns="45700" rIns="91425" bIns="45700" anchor="t" anchorCtr="0">
            <a:noAutofit/>
          </a:bodyPr>
          <a:lstStyle/>
          <a:p>
            <a:pPr marL="699378" lvl="1" indent="-233126" algn="l" rtl="0">
              <a:lnSpc>
                <a:spcPct val="80000"/>
              </a:lnSpc>
              <a:spcBef>
                <a:spcPts val="0"/>
              </a:spcBef>
              <a:spcAft>
                <a:spcPts val="0"/>
              </a:spcAft>
              <a:buNone/>
            </a:pPr>
            <a:r>
              <a:rPr lang="en-US" b="1" u="sng"/>
              <a:t>TRACY</a:t>
            </a:r>
            <a:endParaRPr b="1" u="sng"/>
          </a:p>
          <a:p>
            <a:pPr marL="699379" lvl="1" indent="-233126" algn="l" rtl="0">
              <a:lnSpc>
                <a:spcPct val="80000"/>
              </a:lnSpc>
              <a:spcBef>
                <a:spcPts val="0"/>
              </a:spcBef>
              <a:spcAft>
                <a:spcPts val="0"/>
              </a:spcAft>
              <a:buNone/>
            </a:pPr>
            <a:r>
              <a:rPr lang="en-US" b="1" u="sng"/>
              <a:t>Introduce</a:t>
            </a:r>
            <a:r>
              <a:rPr lang="en-US" u="sng"/>
              <a:t> </a:t>
            </a:r>
            <a:r>
              <a:rPr lang="en-US"/>
              <a:t>students to the lesson.</a:t>
            </a:r>
            <a:endParaRPr/>
          </a:p>
          <a:p>
            <a:pPr marL="1165631" lvl="2" indent="-233125" algn="l" rtl="0">
              <a:lnSpc>
                <a:spcPct val="80000"/>
              </a:lnSpc>
              <a:spcBef>
                <a:spcPts val="0"/>
              </a:spcBef>
              <a:spcAft>
                <a:spcPts val="0"/>
              </a:spcAft>
              <a:buNone/>
            </a:pPr>
            <a:r>
              <a:rPr lang="en-US"/>
              <a:t>Approximate duration: 5 minutes</a:t>
            </a:r>
            <a:endParaRPr/>
          </a:p>
          <a:p>
            <a:pPr marL="1165631" lvl="2" indent="-233125" algn="l" rtl="0">
              <a:lnSpc>
                <a:spcPct val="80000"/>
              </a:lnSpc>
              <a:spcBef>
                <a:spcPts val="0"/>
              </a:spcBef>
              <a:spcAft>
                <a:spcPts val="0"/>
              </a:spcAft>
              <a:buClr>
                <a:schemeClr val="dk1"/>
              </a:buClr>
              <a:buSzPts val="1200"/>
              <a:buFont typeface="Calibri"/>
              <a:buChar char="•"/>
            </a:pPr>
            <a:r>
              <a:rPr lang="en-US"/>
              <a:t>Goals</a:t>
            </a:r>
            <a:endParaRPr/>
          </a:p>
          <a:p>
            <a:pPr marL="1631883" lvl="3" indent="-233125" algn="l" rtl="0">
              <a:lnSpc>
                <a:spcPct val="80000"/>
              </a:lnSpc>
              <a:spcBef>
                <a:spcPts val="0"/>
              </a:spcBef>
              <a:spcAft>
                <a:spcPts val="0"/>
              </a:spcAft>
              <a:buClr>
                <a:schemeClr val="dk1"/>
              </a:buClr>
              <a:buSzPts val="1200"/>
              <a:buFont typeface="Calibri"/>
              <a:buChar char="•"/>
            </a:pPr>
            <a:r>
              <a:rPr lang="en-US"/>
              <a:t>Purpose, process, and steps of the lesson are understood .</a:t>
            </a:r>
            <a:endParaRPr/>
          </a:p>
          <a:p>
            <a:pPr marL="1631883" lvl="3" indent="-233125" algn="l" rtl="0">
              <a:lnSpc>
                <a:spcPct val="80000"/>
              </a:lnSpc>
              <a:spcBef>
                <a:spcPts val="0"/>
              </a:spcBef>
              <a:spcAft>
                <a:spcPts val="0"/>
              </a:spcAft>
              <a:buClr>
                <a:schemeClr val="dk1"/>
              </a:buClr>
              <a:buSzPts val="1200"/>
              <a:buFont typeface="Calibri"/>
              <a:buChar char="•"/>
            </a:pPr>
            <a:r>
              <a:rPr lang="en-US"/>
              <a:t>Facilitators of the lesson are identified (if not already known to the group). </a:t>
            </a:r>
            <a:endParaRPr/>
          </a:p>
          <a:p>
            <a:pPr marL="1631883" lvl="3" indent="-233125" algn="l" rtl="0">
              <a:lnSpc>
                <a:spcPct val="80000"/>
              </a:lnSpc>
              <a:spcBef>
                <a:spcPts val="0"/>
              </a:spcBef>
              <a:spcAft>
                <a:spcPts val="0"/>
              </a:spcAft>
              <a:buClr>
                <a:schemeClr val="dk1"/>
              </a:buClr>
              <a:buSzPts val="1200"/>
              <a:buFont typeface="Calibri"/>
              <a:buChar char="•"/>
            </a:pPr>
            <a:r>
              <a:rPr lang="en-US"/>
              <a:t>Group rules are reviewed or established. </a:t>
            </a:r>
            <a:endParaRPr/>
          </a:p>
          <a:p>
            <a:pPr marL="699379" lvl="1" indent="-233126" algn="l" rtl="0">
              <a:lnSpc>
                <a:spcPct val="80000"/>
              </a:lnSpc>
              <a:spcBef>
                <a:spcPts val="0"/>
              </a:spcBef>
              <a:spcAft>
                <a:spcPts val="0"/>
              </a:spcAft>
              <a:buNone/>
            </a:pPr>
            <a:r>
              <a:rPr lang="en-US"/>
              <a:t>	Caution -Don’t give students unasked-for details about the crisis that could be frightening (Information transmission of PTSD). Let student questions be your guide.</a:t>
            </a:r>
            <a:endParaRPr/>
          </a:p>
          <a:p>
            <a:pPr marL="699379" lvl="1" indent="-233126" algn="l" rtl="0">
              <a:lnSpc>
                <a:spcPct val="80000"/>
              </a:lnSpc>
              <a:spcBef>
                <a:spcPts val="0"/>
              </a:spcBef>
              <a:spcAft>
                <a:spcPts val="0"/>
              </a:spcAft>
              <a:buNone/>
            </a:pPr>
            <a:r>
              <a:rPr lang="en-US" b="1" u="sng"/>
              <a:t>Answer</a:t>
            </a:r>
            <a:r>
              <a:rPr lang="en-US" u="sng"/>
              <a:t> </a:t>
            </a:r>
            <a:r>
              <a:rPr lang="en-US"/>
              <a:t>questions and dispel rumors.</a:t>
            </a:r>
            <a:endParaRPr/>
          </a:p>
          <a:p>
            <a:pPr marL="1165631" lvl="2" indent="-233125" algn="l" rtl="0">
              <a:lnSpc>
                <a:spcPct val="80000"/>
              </a:lnSpc>
              <a:spcBef>
                <a:spcPts val="0"/>
              </a:spcBef>
              <a:spcAft>
                <a:spcPts val="0"/>
              </a:spcAft>
              <a:buNone/>
            </a:pPr>
            <a:r>
              <a:rPr lang="en-US"/>
              <a:t>Approximate duration: 20 minutes </a:t>
            </a:r>
            <a:endParaRPr/>
          </a:p>
          <a:p>
            <a:pPr marL="1165631" lvl="2" indent="-233125" algn="l" rtl="0">
              <a:lnSpc>
                <a:spcPct val="80000"/>
              </a:lnSpc>
              <a:spcBef>
                <a:spcPts val="0"/>
              </a:spcBef>
              <a:spcAft>
                <a:spcPts val="0"/>
              </a:spcAft>
              <a:buClr>
                <a:schemeClr val="dk1"/>
              </a:buClr>
              <a:buSzPts val="1200"/>
              <a:buFont typeface="Calibri"/>
              <a:buChar char="•"/>
            </a:pPr>
            <a:r>
              <a:rPr lang="en-US"/>
              <a:t>Goals </a:t>
            </a:r>
            <a:endParaRPr/>
          </a:p>
          <a:p>
            <a:pPr marL="1631883" lvl="3" indent="-233125" algn="l" rtl="0">
              <a:lnSpc>
                <a:spcPct val="80000"/>
              </a:lnSpc>
              <a:spcBef>
                <a:spcPts val="0"/>
              </a:spcBef>
              <a:spcAft>
                <a:spcPts val="0"/>
              </a:spcAft>
              <a:buClr>
                <a:schemeClr val="dk1"/>
              </a:buClr>
              <a:buSzPts val="1200"/>
              <a:buFont typeface="Calibri"/>
              <a:buChar char="•"/>
            </a:pPr>
            <a:r>
              <a:rPr lang="en-US"/>
              <a:t>Students gain cognitive mastery of the crisis event. </a:t>
            </a:r>
            <a:endParaRPr/>
          </a:p>
          <a:p>
            <a:pPr marL="1631883" lvl="3" indent="-233125" algn="l" rtl="0">
              <a:lnSpc>
                <a:spcPct val="80000"/>
              </a:lnSpc>
              <a:spcBef>
                <a:spcPts val="0"/>
              </a:spcBef>
              <a:spcAft>
                <a:spcPts val="0"/>
              </a:spcAft>
              <a:buClr>
                <a:schemeClr val="dk1"/>
              </a:buClr>
              <a:buSzPts val="1200"/>
              <a:buFont typeface="Calibri"/>
              <a:buChar char="•"/>
            </a:pPr>
            <a:r>
              <a:rPr lang="en-US"/>
              <a:t>Crisis rumors are stopped. </a:t>
            </a:r>
            <a:endParaRPr/>
          </a:p>
          <a:p>
            <a:pPr marL="699379" lvl="1" indent="-233126" algn="l" rtl="0">
              <a:lnSpc>
                <a:spcPct val="80000"/>
              </a:lnSpc>
              <a:spcBef>
                <a:spcPts val="0"/>
              </a:spcBef>
              <a:spcAft>
                <a:spcPts val="0"/>
              </a:spcAft>
              <a:buNone/>
            </a:pPr>
            <a:r>
              <a:rPr lang="en-US" b="1" u="sng"/>
              <a:t>Prepare</a:t>
            </a:r>
            <a:r>
              <a:rPr lang="en-US"/>
              <a:t> students for the reactions that may follow crisis exposure.</a:t>
            </a:r>
            <a:endParaRPr/>
          </a:p>
          <a:p>
            <a:pPr marL="1165631" lvl="2" indent="-233125" algn="l" rtl="0">
              <a:lnSpc>
                <a:spcPct val="80000"/>
              </a:lnSpc>
              <a:spcBef>
                <a:spcPts val="0"/>
              </a:spcBef>
              <a:spcAft>
                <a:spcPts val="0"/>
              </a:spcAft>
              <a:buNone/>
            </a:pPr>
            <a:r>
              <a:rPr lang="en-US"/>
              <a:t>Approximate duration: 15 minutes </a:t>
            </a:r>
            <a:endParaRPr/>
          </a:p>
          <a:p>
            <a:pPr marL="1165631" lvl="2" indent="-233125" algn="l" rtl="0">
              <a:lnSpc>
                <a:spcPct val="80000"/>
              </a:lnSpc>
              <a:spcBef>
                <a:spcPts val="0"/>
              </a:spcBef>
              <a:spcAft>
                <a:spcPts val="0"/>
              </a:spcAft>
              <a:buClr>
                <a:schemeClr val="dk1"/>
              </a:buClr>
              <a:buSzPts val="1200"/>
              <a:buFont typeface="Calibri"/>
              <a:buChar char="•"/>
            </a:pPr>
            <a:r>
              <a:rPr lang="en-US"/>
              <a:t>Goals</a:t>
            </a:r>
            <a:endParaRPr/>
          </a:p>
          <a:p>
            <a:pPr marL="1631883" lvl="3" indent="-233125" algn="l" rtl="0">
              <a:lnSpc>
                <a:spcPct val="80000"/>
              </a:lnSpc>
              <a:spcBef>
                <a:spcPts val="0"/>
              </a:spcBef>
              <a:spcAft>
                <a:spcPts val="0"/>
              </a:spcAft>
              <a:buClr>
                <a:schemeClr val="dk1"/>
              </a:buClr>
              <a:buSzPts val="1200"/>
              <a:buFont typeface="Calibri"/>
              <a:buChar char="•"/>
            </a:pPr>
            <a:r>
              <a:rPr lang="en-US"/>
              <a:t>Students recognize and are prepared for common crisis reactions. </a:t>
            </a:r>
            <a:endParaRPr/>
          </a:p>
          <a:p>
            <a:pPr marL="1631883" lvl="3" indent="-233125" algn="l" rtl="0">
              <a:lnSpc>
                <a:spcPct val="80000"/>
              </a:lnSpc>
              <a:spcBef>
                <a:spcPts val="0"/>
              </a:spcBef>
              <a:spcAft>
                <a:spcPts val="0"/>
              </a:spcAft>
              <a:buClr>
                <a:schemeClr val="dk1"/>
              </a:buClr>
              <a:buSzPts val="1200"/>
              <a:buFont typeface="Calibri"/>
              <a:buChar char="•"/>
            </a:pPr>
            <a:r>
              <a:rPr lang="en-US"/>
              <a:t>Common crisis reactions are normalized.</a:t>
            </a:r>
            <a:endParaRPr/>
          </a:p>
          <a:p>
            <a:pPr marL="699379" lvl="1" indent="-233126" algn="l" rtl="0">
              <a:lnSpc>
                <a:spcPct val="80000"/>
              </a:lnSpc>
              <a:spcBef>
                <a:spcPts val="0"/>
              </a:spcBef>
              <a:spcAft>
                <a:spcPts val="0"/>
              </a:spcAft>
              <a:buNone/>
            </a:pPr>
            <a:r>
              <a:rPr lang="en-US" b="1" u="sng"/>
              <a:t>Teach </a:t>
            </a:r>
            <a:r>
              <a:rPr lang="en-US"/>
              <a:t>students how to manage crisis reactions.</a:t>
            </a:r>
            <a:endParaRPr/>
          </a:p>
          <a:p>
            <a:pPr marL="1165631" lvl="2" indent="-233125" algn="l" rtl="0">
              <a:lnSpc>
                <a:spcPct val="80000"/>
              </a:lnSpc>
              <a:spcBef>
                <a:spcPts val="0"/>
              </a:spcBef>
              <a:spcAft>
                <a:spcPts val="0"/>
              </a:spcAft>
              <a:buNone/>
            </a:pPr>
            <a:r>
              <a:rPr lang="en-US"/>
              <a:t>Approximate duration: 15 minutes </a:t>
            </a:r>
            <a:endParaRPr/>
          </a:p>
          <a:p>
            <a:pPr marL="1165631" lvl="2" indent="-233125" algn="l" rtl="0">
              <a:lnSpc>
                <a:spcPct val="80000"/>
              </a:lnSpc>
              <a:spcBef>
                <a:spcPts val="0"/>
              </a:spcBef>
              <a:spcAft>
                <a:spcPts val="0"/>
              </a:spcAft>
              <a:buClr>
                <a:schemeClr val="dk1"/>
              </a:buClr>
              <a:buSzPts val="1200"/>
              <a:buFont typeface="Calibri"/>
              <a:buChar char="•"/>
            </a:pPr>
            <a:r>
              <a:rPr lang="en-US"/>
              <a:t>Goals - Coping strategies that will help to manage stress reactions are identified</a:t>
            </a:r>
            <a:endParaRPr/>
          </a:p>
          <a:p>
            <a:pPr marL="699379" lvl="1" indent="-233126" algn="l" rtl="0">
              <a:lnSpc>
                <a:spcPct val="80000"/>
              </a:lnSpc>
              <a:spcBef>
                <a:spcPts val="0"/>
              </a:spcBef>
              <a:spcAft>
                <a:spcPts val="0"/>
              </a:spcAft>
              <a:buNone/>
            </a:pPr>
            <a:r>
              <a:rPr lang="en-US" b="1" u="sng"/>
              <a:t>Close</a:t>
            </a:r>
            <a:r>
              <a:rPr lang="en-US" u="sng"/>
              <a:t> </a:t>
            </a:r>
            <a:r>
              <a:rPr lang="en-US"/>
              <a:t>the lesson by making sure students have a crisis reactions management plan.</a:t>
            </a:r>
            <a:endParaRPr/>
          </a:p>
          <a:p>
            <a:pPr marL="1165631" lvl="2" indent="-233125" algn="l" rtl="0">
              <a:lnSpc>
                <a:spcPct val="80000"/>
              </a:lnSpc>
              <a:spcBef>
                <a:spcPts val="0"/>
              </a:spcBef>
              <a:spcAft>
                <a:spcPts val="0"/>
              </a:spcAft>
              <a:buNone/>
            </a:pPr>
            <a:r>
              <a:rPr lang="en-US"/>
              <a:t>Approximate duration: 5 minutes</a:t>
            </a:r>
            <a:endParaRPr/>
          </a:p>
          <a:p>
            <a:pPr marL="1165631" lvl="2" indent="-233125" algn="l" rtl="0">
              <a:lnSpc>
                <a:spcPct val="80000"/>
              </a:lnSpc>
              <a:spcBef>
                <a:spcPts val="0"/>
              </a:spcBef>
              <a:spcAft>
                <a:spcPts val="0"/>
              </a:spcAft>
              <a:buClr>
                <a:schemeClr val="dk1"/>
              </a:buClr>
              <a:buSzPts val="1200"/>
              <a:buFont typeface="Calibri"/>
              <a:buChar char="•"/>
            </a:pPr>
            <a:r>
              <a:rPr lang="en-US"/>
              <a:t>Goal - Students know how to take care of themselves and obtain assistance.</a:t>
            </a:r>
            <a:endParaRPr/>
          </a:p>
          <a:p>
            <a:pPr marL="0" lvl="0" indent="0" algn="l" rtl="0">
              <a:lnSpc>
                <a:spcPct val="80000"/>
              </a:lnSpc>
              <a:spcBef>
                <a:spcPts val="0"/>
              </a:spcBef>
              <a:spcAft>
                <a:spcPts val="0"/>
              </a:spcAft>
              <a:buNone/>
            </a:pPr>
            <a:endParaRPr sz="10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
        <p:nvSpPr>
          <p:cNvPr id="548" name="Google Shape;548;p38: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9" name="Google Shape;549;p38:notes"/>
          <p:cNvSpPr txBox="1">
            <a:spLocks noGrp="1"/>
          </p:cNvSpPr>
          <p:nvPr>
            <p:ph type="body" idx="1"/>
          </p:nvPr>
        </p:nvSpPr>
        <p:spPr>
          <a:xfrm>
            <a:off x="540907" y="4079650"/>
            <a:ext cx="6097935" cy="42236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TRACY</a:t>
            </a:r>
            <a:endParaRPr i="1"/>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
        <p:nvSpPr>
          <p:cNvPr id="557" name="Google Shape;557;p39: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39:notes"/>
          <p:cNvSpPr txBox="1">
            <a:spLocks noGrp="1"/>
          </p:cNvSpPr>
          <p:nvPr>
            <p:ph type="body" idx="1"/>
          </p:nvPr>
        </p:nvSpPr>
        <p:spPr>
          <a:xfrm>
            <a:off x="211298" y="4079650"/>
            <a:ext cx="6295828" cy="4223693"/>
          </a:xfrm>
          <a:prstGeom prst="rect">
            <a:avLst/>
          </a:prstGeom>
          <a:noFill/>
          <a:ln>
            <a:noFill/>
          </a:ln>
        </p:spPr>
        <p:txBody>
          <a:bodyPr spcFirstLastPara="1" wrap="square" lIns="91425" tIns="45700" rIns="91425" bIns="45700" anchor="t" anchorCtr="0">
            <a:noAutofit/>
          </a:bodyPr>
          <a:lstStyle/>
          <a:p>
            <a:pPr marL="699378" lvl="1" indent="-233126" algn="l" rtl="0">
              <a:lnSpc>
                <a:spcPct val="80000"/>
              </a:lnSpc>
              <a:spcBef>
                <a:spcPts val="0"/>
              </a:spcBef>
              <a:spcAft>
                <a:spcPts val="0"/>
              </a:spcAft>
              <a:buNone/>
            </a:pPr>
            <a:r>
              <a:rPr lang="en-US" sz="1400" b="1" u="sng"/>
              <a:t>TRACY</a:t>
            </a:r>
            <a:endParaRPr sz="1400" b="1" u="sng"/>
          </a:p>
          <a:p>
            <a:pPr marL="699379" lvl="1" indent="-233126" algn="l" rtl="0">
              <a:lnSpc>
                <a:spcPct val="80000"/>
              </a:lnSpc>
              <a:spcBef>
                <a:spcPts val="0"/>
              </a:spcBef>
              <a:spcAft>
                <a:spcPts val="0"/>
              </a:spcAft>
              <a:buNone/>
            </a:pPr>
            <a:r>
              <a:rPr lang="en-US" sz="1400" b="1" u="sng"/>
              <a:t>Introduce</a:t>
            </a:r>
            <a:r>
              <a:rPr lang="en-US" sz="1400"/>
              <a:t> caregivers to the lesson.</a:t>
            </a:r>
            <a:endParaRPr/>
          </a:p>
          <a:p>
            <a:pPr marL="1165631" lvl="2" indent="-233125" algn="l" rtl="0">
              <a:lnSpc>
                <a:spcPct val="80000"/>
              </a:lnSpc>
              <a:spcBef>
                <a:spcPts val="0"/>
              </a:spcBef>
              <a:spcAft>
                <a:spcPts val="0"/>
              </a:spcAft>
              <a:buNone/>
            </a:pPr>
            <a:r>
              <a:rPr lang="en-US" sz="1400"/>
              <a:t>Approximate duration: 5 minutes</a:t>
            </a:r>
            <a:endParaRPr/>
          </a:p>
          <a:p>
            <a:pPr marL="1165631" lvl="2" indent="-233125" algn="l" rtl="0">
              <a:lnSpc>
                <a:spcPct val="80000"/>
              </a:lnSpc>
              <a:spcBef>
                <a:spcPts val="0"/>
              </a:spcBef>
              <a:spcAft>
                <a:spcPts val="0"/>
              </a:spcAft>
              <a:buClr>
                <a:schemeClr val="dk1"/>
              </a:buClr>
              <a:buSzPts val="1400"/>
              <a:buFont typeface="Calibri"/>
              <a:buChar char="•"/>
            </a:pPr>
            <a:r>
              <a:rPr lang="en-US" sz="1400"/>
              <a:t>Goals</a:t>
            </a:r>
            <a:endParaRPr/>
          </a:p>
          <a:p>
            <a:pPr marL="1631883" lvl="3" indent="-233125" algn="l" rtl="0">
              <a:lnSpc>
                <a:spcPct val="80000"/>
              </a:lnSpc>
              <a:spcBef>
                <a:spcPts val="0"/>
              </a:spcBef>
              <a:spcAft>
                <a:spcPts val="0"/>
              </a:spcAft>
              <a:buClr>
                <a:schemeClr val="dk1"/>
              </a:buClr>
              <a:buSzPts val="1400"/>
              <a:buFont typeface="Calibri"/>
              <a:buChar char="•"/>
            </a:pPr>
            <a:r>
              <a:rPr lang="en-US" sz="1400"/>
              <a:t>The purpose, process, and steps of the training are understood.</a:t>
            </a:r>
            <a:endParaRPr/>
          </a:p>
          <a:p>
            <a:pPr marL="1631883" lvl="3" indent="-233125" algn="l" rtl="0">
              <a:lnSpc>
                <a:spcPct val="80000"/>
              </a:lnSpc>
              <a:spcBef>
                <a:spcPts val="0"/>
              </a:spcBef>
              <a:spcAft>
                <a:spcPts val="0"/>
              </a:spcAft>
              <a:buClr>
                <a:schemeClr val="dk1"/>
              </a:buClr>
              <a:buSzPts val="1400"/>
              <a:buFont typeface="Calibri"/>
              <a:buChar char="•"/>
            </a:pPr>
            <a:r>
              <a:rPr lang="en-US" sz="1400"/>
              <a:t>Group leaders are identified.</a:t>
            </a:r>
            <a:endParaRPr/>
          </a:p>
          <a:p>
            <a:pPr marL="699379" lvl="1" indent="-233126" algn="l" rtl="0">
              <a:lnSpc>
                <a:spcPct val="80000"/>
              </a:lnSpc>
              <a:spcBef>
                <a:spcPts val="0"/>
              </a:spcBef>
              <a:spcAft>
                <a:spcPts val="0"/>
              </a:spcAft>
              <a:buNone/>
            </a:pPr>
            <a:r>
              <a:rPr lang="en-US" sz="1400" b="1" u="sng"/>
              <a:t>Provide</a:t>
            </a:r>
            <a:r>
              <a:rPr lang="en-US" sz="1400"/>
              <a:t> crisis facts.</a:t>
            </a:r>
            <a:endParaRPr/>
          </a:p>
          <a:p>
            <a:pPr marL="1165631" lvl="2" indent="-233125" algn="l" rtl="0">
              <a:lnSpc>
                <a:spcPct val="80000"/>
              </a:lnSpc>
              <a:spcBef>
                <a:spcPts val="0"/>
              </a:spcBef>
              <a:spcAft>
                <a:spcPts val="0"/>
              </a:spcAft>
              <a:buNone/>
            </a:pPr>
            <a:r>
              <a:rPr lang="en-US" sz="1400"/>
              <a:t>Approximate duration: 10 minutes </a:t>
            </a:r>
            <a:endParaRPr/>
          </a:p>
          <a:p>
            <a:pPr marL="1165631" lvl="2" indent="-233125" algn="l" rtl="0">
              <a:lnSpc>
                <a:spcPct val="80000"/>
              </a:lnSpc>
              <a:spcBef>
                <a:spcPts val="0"/>
              </a:spcBef>
              <a:spcAft>
                <a:spcPts val="0"/>
              </a:spcAft>
              <a:buClr>
                <a:schemeClr val="dk1"/>
              </a:buClr>
              <a:buSzPts val="1400"/>
              <a:buFont typeface="Calibri"/>
              <a:buChar char="•"/>
            </a:pPr>
            <a:r>
              <a:rPr lang="en-US" sz="1400"/>
              <a:t>Goals</a:t>
            </a:r>
            <a:endParaRPr/>
          </a:p>
          <a:p>
            <a:pPr marL="1631883" lvl="3" indent="-233125" algn="l" rtl="0">
              <a:lnSpc>
                <a:spcPct val="80000"/>
              </a:lnSpc>
              <a:spcBef>
                <a:spcPts val="0"/>
              </a:spcBef>
              <a:spcAft>
                <a:spcPts val="0"/>
              </a:spcAft>
              <a:buClr>
                <a:schemeClr val="dk1"/>
              </a:buClr>
              <a:buSzPts val="1400"/>
              <a:buFont typeface="Calibri"/>
              <a:buChar char="•"/>
            </a:pPr>
            <a:r>
              <a:rPr lang="en-US" sz="1400"/>
              <a:t>Caregivers are provided with the facts they need to help children understand the crisis event.</a:t>
            </a:r>
            <a:endParaRPr/>
          </a:p>
          <a:p>
            <a:pPr marL="699379" lvl="1" indent="-233126" algn="l" rtl="0">
              <a:lnSpc>
                <a:spcPct val="80000"/>
              </a:lnSpc>
              <a:spcBef>
                <a:spcPts val="0"/>
              </a:spcBef>
              <a:spcAft>
                <a:spcPts val="0"/>
              </a:spcAft>
              <a:buNone/>
            </a:pPr>
            <a:r>
              <a:rPr lang="en-US" sz="1400"/>
              <a:t>	*Caution -Don’t give students unasked for details about the crisis that could be frightening (Information transmission of PTSD). Make sure caregivers know that it can be harmful to give children unasked for, potentially frightening, details about the crisis.</a:t>
            </a:r>
            <a:endParaRPr/>
          </a:p>
          <a:p>
            <a:pPr marL="699379" lvl="1" indent="-233126" algn="l" rtl="0">
              <a:lnSpc>
                <a:spcPct val="80000"/>
              </a:lnSpc>
              <a:spcBef>
                <a:spcPts val="0"/>
              </a:spcBef>
              <a:spcAft>
                <a:spcPts val="0"/>
              </a:spcAft>
              <a:buNone/>
            </a:pPr>
            <a:r>
              <a:rPr lang="en-US" sz="1400" b="1" u="sng"/>
              <a:t>Prepare</a:t>
            </a:r>
            <a:r>
              <a:rPr lang="en-US" sz="1400"/>
              <a:t> caregivers for the reactions (both in themselves and among children) that may follow crisis exposure.</a:t>
            </a:r>
            <a:endParaRPr/>
          </a:p>
          <a:p>
            <a:pPr marL="1165631" lvl="2" indent="-233125" algn="l" rtl="0">
              <a:lnSpc>
                <a:spcPct val="80000"/>
              </a:lnSpc>
              <a:spcBef>
                <a:spcPts val="0"/>
              </a:spcBef>
              <a:spcAft>
                <a:spcPts val="0"/>
              </a:spcAft>
              <a:buNone/>
            </a:pPr>
            <a:r>
              <a:rPr lang="en-US" sz="1400"/>
              <a:t>Approximate duration: 15 minutes</a:t>
            </a:r>
            <a:endParaRPr/>
          </a:p>
          <a:p>
            <a:pPr marL="1165631" lvl="2" indent="-233125" algn="l" rtl="0">
              <a:lnSpc>
                <a:spcPct val="80000"/>
              </a:lnSpc>
              <a:spcBef>
                <a:spcPts val="0"/>
              </a:spcBef>
              <a:spcAft>
                <a:spcPts val="0"/>
              </a:spcAft>
              <a:buClr>
                <a:schemeClr val="dk1"/>
              </a:buClr>
              <a:buSzPts val="1400"/>
              <a:buFont typeface="Calibri"/>
              <a:buChar char="•"/>
            </a:pPr>
            <a:r>
              <a:rPr lang="en-US" sz="1400"/>
              <a:t>Goals</a:t>
            </a:r>
            <a:endParaRPr/>
          </a:p>
          <a:p>
            <a:pPr marL="1631883" lvl="3" indent="-233125" algn="l" rtl="0">
              <a:lnSpc>
                <a:spcPct val="80000"/>
              </a:lnSpc>
              <a:spcBef>
                <a:spcPts val="0"/>
              </a:spcBef>
              <a:spcAft>
                <a:spcPts val="0"/>
              </a:spcAft>
              <a:buClr>
                <a:schemeClr val="dk1"/>
              </a:buClr>
              <a:buSzPts val="1400"/>
              <a:buFont typeface="Calibri"/>
              <a:buChar char="•"/>
            </a:pPr>
            <a:r>
              <a:rPr lang="en-US" sz="1400"/>
              <a:t>Caregivers recognize and are prepared for common crisis reactions. </a:t>
            </a:r>
            <a:endParaRPr/>
          </a:p>
          <a:p>
            <a:pPr marL="1631883" lvl="3" indent="-233125" algn="l" rtl="0">
              <a:lnSpc>
                <a:spcPct val="80000"/>
              </a:lnSpc>
              <a:spcBef>
                <a:spcPts val="0"/>
              </a:spcBef>
              <a:spcAft>
                <a:spcPts val="0"/>
              </a:spcAft>
              <a:buClr>
                <a:schemeClr val="dk1"/>
              </a:buClr>
              <a:buSzPts val="1400"/>
              <a:buFont typeface="Calibri"/>
              <a:buChar char="•"/>
            </a:pPr>
            <a:r>
              <a:rPr lang="en-US" sz="1400"/>
              <a:t>Common crisis reactions are normalized.</a:t>
            </a:r>
            <a:endParaRPr/>
          </a:p>
          <a:p>
            <a:pPr marL="1631883" lvl="3" indent="-233125" algn="l" rtl="0">
              <a:lnSpc>
                <a:spcPct val="80000"/>
              </a:lnSpc>
              <a:spcBef>
                <a:spcPts val="0"/>
              </a:spcBef>
              <a:spcAft>
                <a:spcPts val="0"/>
              </a:spcAft>
              <a:buClr>
                <a:schemeClr val="dk1"/>
              </a:buClr>
              <a:buSzPts val="1400"/>
              <a:buFont typeface="Calibri"/>
              <a:buChar char="•"/>
            </a:pPr>
            <a:r>
              <a:rPr lang="en-US" sz="1400"/>
              <a:t>Psychopathological reactions and coping strategies are identified.</a:t>
            </a:r>
            <a:endParaRPr/>
          </a:p>
          <a:p>
            <a:pPr marL="699379" lvl="1" indent="-233126" algn="l" rtl="0">
              <a:lnSpc>
                <a:spcPct val="80000"/>
              </a:lnSpc>
              <a:spcBef>
                <a:spcPts val="0"/>
              </a:spcBef>
              <a:spcAft>
                <a:spcPts val="0"/>
              </a:spcAft>
              <a:buNone/>
            </a:pPr>
            <a:r>
              <a:rPr lang="en-US" sz="1400" b="1" u="sng"/>
              <a:t>Review</a:t>
            </a:r>
            <a:r>
              <a:rPr lang="en-US" sz="1400" b="1"/>
              <a:t> </a:t>
            </a:r>
            <a:r>
              <a:rPr lang="en-US" sz="1400"/>
              <a:t>techniques for responding to children’s crisis reactions.</a:t>
            </a:r>
            <a:endParaRPr/>
          </a:p>
          <a:p>
            <a:pPr marL="1165631" lvl="2" indent="-233125" algn="l" rtl="0">
              <a:lnSpc>
                <a:spcPct val="80000"/>
              </a:lnSpc>
              <a:spcBef>
                <a:spcPts val="0"/>
              </a:spcBef>
              <a:spcAft>
                <a:spcPts val="0"/>
              </a:spcAft>
              <a:buNone/>
            </a:pPr>
            <a:r>
              <a:rPr lang="en-US" sz="1400"/>
              <a:t>Approximate duration: 15 minutes</a:t>
            </a:r>
            <a:endParaRPr/>
          </a:p>
          <a:p>
            <a:pPr marL="1165631" lvl="2" indent="-233125" algn="l" rtl="0">
              <a:lnSpc>
                <a:spcPct val="80000"/>
              </a:lnSpc>
              <a:spcBef>
                <a:spcPts val="0"/>
              </a:spcBef>
              <a:spcAft>
                <a:spcPts val="0"/>
              </a:spcAft>
              <a:buClr>
                <a:schemeClr val="dk1"/>
              </a:buClr>
              <a:buSzPts val="1400"/>
              <a:buFont typeface="Calibri"/>
              <a:buChar char="•"/>
            </a:pPr>
            <a:r>
              <a:rPr lang="en-US" sz="1400"/>
              <a:t>Goal -Coping strategies that will help to manage crisis reactions are identified.</a:t>
            </a:r>
            <a:endParaRPr/>
          </a:p>
          <a:p>
            <a:pPr marL="1165631" lvl="2" indent="-233125" algn="l" rtl="0">
              <a:lnSpc>
                <a:spcPct val="80000"/>
              </a:lnSpc>
              <a:spcBef>
                <a:spcPts val="0"/>
              </a:spcBef>
              <a:spcAft>
                <a:spcPts val="0"/>
              </a:spcAft>
              <a:buNone/>
            </a:pPr>
            <a:endParaRPr sz="1400"/>
          </a:p>
          <a:p>
            <a:pPr marL="1631883" lvl="3" indent="-233125" algn="l" rtl="0">
              <a:lnSpc>
                <a:spcPct val="80000"/>
              </a:lnSpc>
              <a:spcBef>
                <a:spcPts val="0"/>
              </a:spcBef>
              <a:spcAft>
                <a:spcPts val="0"/>
              </a:spcAft>
              <a:buNone/>
            </a:pPr>
            <a:endParaRPr sz="1400"/>
          </a:p>
          <a:p>
            <a:pPr marL="699379" lvl="1" indent="-233126" algn="l" rtl="0">
              <a:lnSpc>
                <a:spcPct val="80000"/>
              </a:lnSpc>
              <a:spcBef>
                <a:spcPts val="0"/>
              </a:spcBef>
              <a:spcAft>
                <a:spcPts val="0"/>
              </a:spcAft>
              <a:buNone/>
            </a:pPr>
            <a:endParaRPr sz="1400"/>
          </a:p>
          <a:p>
            <a:pPr marL="1631883" lvl="3" indent="-233125" algn="l" rtl="0">
              <a:lnSpc>
                <a:spcPct val="80000"/>
              </a:lnSpc>
              <a:spcBef>
                <a:spcPts val="0"/>
              </a:spcBef>
              <a:spcAft>
                <a:spcPts val="0"/>
              </a:spcAft>
              <a:buNone/>
            </a:pPr>
            <a:endParaRPr sz="1400"/>
          </a:p>
          <a:p>
            <a:pPr marL="1165631" lvl="2" indent="-233125" algn="l" rtl="0">
              <a:lnSpc>
                <a:spcPct val="80000"/>
              </a:lnSpc>
              <a:spcBef>
                <a:spcPts val="0"/>
              </a:spcBef>
              <a:spcAft>
                <a:spcPts val="0"/>
              </a:spcAft>
              <a:buNone/>
            </a:pPr>
            <a:endParaRPr sz="1400"/>
          </a:p>
          <a:p>
            <a:pPr marL="1631883" lvl="3" indent="-233125" algn="l" rtl="0">
              <a:lnSpc>
                <a:spcPct val="80000"/>
              </a:lnSpc>
              <a:spcBef>
                <a:spcPts val="0"/>
              </a:spcBef>
              <a:spcAft>
                <a:spcPts val="0"/>
              </a:spcAft>
              <a:buNone/>
            </a:pPr>
            <a:endParaRPr/>
          </a:p>
          <a:p>
            <a:pPr marL="0" lvl="0" indent="0" algn="l" rtl="0">
              <a:lnSpc>
                <a:spcPct val="80000"/>
              </a:lnSpc>
              <a:spcBef>
                <a:spcPts val="0"/>
              </a:spcBef>
              <a:spcAft>
                <a:spcPts val="0"/>
              </a:spcAft>
              <a:buNone/>
            </a:pPr>
            <a:endParaRPr sz="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
        <p:nvSpPr>
          <p:cNvPr id="566" name="Google Shape;566;p40: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7" name="Google Shape;567;p40:notes"/>
          <p:cNvSpPr txBox="1">
            <a:spLocks noGrp="1"/>
          </p:cNvSpPr>
          <p:nvPr>
            <p:ph type="body" idx="1"/>
          </p:nvPr>
        </p:nvSpPr>
        <p:spPr>
          <a:xfrm>
            <a:off x="579437" y="4302117"/>
            <a:ext cx="6097935" cy="50863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Jim</a:t>
            </a:r>
            <a:endParaRPr b="1"/>
          </a:p>
          <a:p>
            <a:pPr marL="0" lvl="0" indent="0" algn="l" rtl="0">
              <a:spcBef>
                <a:spcPts val="0"/>
              </a:spcBef>
              <a:spcAft>
                <a:spcPts val="0"/>
              </a:spcAft>
              <a:buNone/>
            </a:pPr>
            <a:endParaRPr/>
          </a:p>
          <a:p>
            <a:pPr marL="0" lvl="0" indent="0" algn="l" rtl="0">
              <a:spcBef>
                <a:spcPts val="0"/>
              </a:spcBef>
              <a:spcAft>
                <a:spcPts val="0"/>
              </a:spcAft>
              <a:buSzPts val="1100"/>
              <a:buNone/>
            </a:pPr>
            <a:r>
              <a:rPr lang="en-US"/>
              <a:t>Psycholological interventions are </a:t>
            </a:r>
            <a:r>
              <a:rPr lang="en-US" b="1"/>
              <a:t>reserved for those who have been most traumatized.</a:t>
            </a:r>
            <a:r>
              <a:rPr lang="en-US"/>
              <a:t> These are the </a:t>
            </a:r>
            <a:r>
              <a:rPr lang="en-US" b="1"/>
              <a:t>most restrictive/Intensive</a:t>
            </a:r>
            <a:r>
              <a:rPr lang="en-US"/>
              <a:t> mental health crisis inteventions offered within PREPaRE.</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These interventions are active and direct attempts on the part of crisis</a:t>
            </a:r>
            <a:endParaRPr/>
          </a:p>
          <a:p>
            <a:pPr marL="0" lvl="0" indent="0" algn="l" rtl="0">
              <a:spcBef>
                <a:spcPts val="0"/>
              </a:spcBef>
              <a:spcAft>
                <a:spcPts val="0"/>
              </a:spcAft>
              <a:buSzPts val="1100"/>
              <a:buNone/>
            </a:pPr>
            <a:r>
              <a:rPr lang="en-US"/>
              <a:t>interveners to </a:t>
            </a:r>
            <a:r>
              <a:rPr lang="en-US" b="1"/>
              <a:t>promote adaptive coping and directly respond to acute distress.</a:t>
            </a:r>
            <a:endParaRPr b="1"/>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Psychological interventions include (1) Stabilization, (2) Group Crisis</a:t>
            </a:r>
            <a:endParaRPr/>
          </a:p>
          <a:p>
            <a:pPr marL="0" lvl="0" indent="0" algn="l" rtl="0">
              <a:spcBef>
                <a:spcPts val="0"/>
              </a:spcBef>
              <a:spcAft>
                <a:spcPts val="0"/>
              </a:spcAft>
              <a:buSzPts val="1100"/>
              <a:buNone/>
            </a:pPr>
            <a:r>
              <a:rPr lang="en-US"/>
              <a:t>Intervention, (3) Individual Crisis Intervention, (4) Psychological Recovery, and</a:t>
            </a:r>
            <a:endParaRPr/>
          </a:p>
          <a:p>
            <a:pPr marL="0" lvl="0" indent="0" algn="l" rtl="0">
              <a:spcBef>
                <a:spcPts val="0"/>
              </a:spcBef>
              <a:spcAft>
                <a:spcPts val="0"/>
              </a:spcAft>
              <a:buSzPts val="1100"/>
              <a:buNone/>
            </a:pPr>
            <a:r>
              <a:rPr lang="en-US"/>
              <a:t>(5) psychotherapeutic treatments. These are all </a:t>
            </a:r>
            <a:r>
              <a:rPr lang="en-US" b="1"/>
              <a:t>Tier 2</a:t>
            </a:r>
            <a:endParaRPr b="1"/>
          </a:p>
          <a:p>
            <a:pPr marL="0" lvl="0" indent="0" algn="l" rtl="0">
              <a:spcBef>
                <a:spcPts val="0"/>
              </a:spcBef>
              <a:spcAft>
                <a:spcPts val="0"/>
              </a:spcAft>
              <a:buSzPts val="1100"/>
              <a:buNone/>
            </a:pPr>
            <a:r>
              <a:rPr lang="en-US" b="1"/>
              <a:t>and 3 interventions.</a:t>
            </a:r>
            <a:endParaRPr b="1"/>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 Stabilization - Before we can help students reestablish their immediate coping, they must be</a:t>
            </a:r>
            <a:endParaRPr/>
          </a:p>
          <a:p>
            <a:pPr marL="0" lvl="0" indent="0" algn="l" rtl="0">
              <a:spcBef>
                <a:spcPts val="0"/>
              </a:spcBef>
              <a:spcAft>
                <a:spcPts val="0"/>
              </a:spcAft>
              <a:buSzPts val="1100"/>
              <a:buNone/>
            </a:pPr>
            <a:r>
              <a:rPr lang="en-US"/>
              <a:t>calm, not overwhelmed by their emotions, and oriented to the current situation.</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Font typeface="Arial"/>
              <a:buNone/>
            </a:pPr>
            <a:r>
              <a:rPr lang="en-US" b="1"/>
              <a:t>When is/is not parental permission required for these interventions?</a:t>
            </a:r>
            <a:endParaRPr b="1"/>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SzPts val="1100"/>
              <a:buFont typeface="Arial"/>
              <a:buNone/>
            </a:pPr>
            <a:r>
              <a:rPr lang="en-US"/>
              <a:t>Parental permission is </a:t>
            </a:r>
            <a:r>
              <a:rPr lang="en-US" b="1" i="1"/>
              <a:t>always desirable and arguably required in situations where</a:t>
            </a:r>
            <a:endParaRPr b="1" i="1"/>
          </a:p>
          <a:p>
            <a:pPr marL="0" lvl="0" indent="0" algn="l" rtl="0">
              <a:spcBef>
                <a:spcPts val="0"/>
              </a:spcBef>
              <a:spcAft>
                <a:spcPts val="0"/>
              </a:spcAft>
              <a:buClr>
                <a:schemeClr val="dk1"/>
              </a:buClr>
              <a:buSzPts val="1100"/>
              <a:buFont typeface="Arial"/>
              <a:buNone/>
            </a:pPr>
            <a:r>
              <a:rPr lang="en-US" b="1" i="1"/>
              <a:t>an intervention is planned</a:t>
            </a:r>
            <a:r>
              <a:rPr lang="en-US"/>
              <a:t> (e.g., Group Crisis Intervention).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Permission is </a:t>
            </a:r>
            <a:r>
              <a:rPr lang="en-US" b="1" i="1"/>
              <a:t>definitely required for psychotherapeutic treatments</a:t>
            </a:r>
            <a:r>
              <a:rPr lang="en-US"/>
              <a:t>. However, in emergency situations (e.g., where you have an acutely distressed</a:t>
            </a:r>
            <a:endParaRPr/>
          </a:p>
          <a:p>
            <a:pPr marL="0" lvl="0" indent="0" algn="l" rtl="0">
              <a:spcBef>
                <a:spcPts val="0"/>
              </a:spcBef>
              <a:spcAft>
                <a:spcPts val="0"/>
              </a:spcAft>
              <a:buClr>
                <a:schemeClr val="dk1"/>
              </a:buClr>
              <a:buSzPts val="1100"/>
              <a:buFont typeface="Arial"/>
              <a:buNone/>
            </a:pPr>
            <a:r>
              <a:rPr lang="en-US"/>
              <a:t>student who is suicidal) such permission is not required.]</a:t>
            </a:r>
            <a:endParaRPr/>
          </a:p>
          <a:p>
            <a:pPr marL="0" lvl="0" indent="0" algn="l" rtl="0">
              <a:spcBef>
                <a:spcPts val="0"/>
              </a:spcBef>
              <a:spcAft>
                <a:spcPts val="0"/>
              </a:spcAft>
              <a:buNone/>
            </a:pPr>
            <a:endParaRPr b="1"/>
          </a:p>
          <a:p>
            <a:pPr marL="0" lvl="0" indent="0" algn="l" rtl="0">
              <a:spcBef>
                <a:spcPts val="0"/>
              </a:spcBef>
              <a:spcAft>
                <a:spcPts val="0"/>
              </a:spcAft>
              <a:buNone/>
            </a:pPr>
            <a:r>
              <a:rPr lang="en-US" b="1"/>
              <a:t>How can these interventions be counter productive? </a:t>
            </a:r>
            <a:endParaRPr b="1"/>
          </a:p>
          <a:p>
            <a:pPr marL="0" lvl="0" indent="0" algn="l" rtl="0">
              <a:spcBef>
                <a:spcPts val="0"/>
              </a:spcBef>
              <a:spcAft>
                <a:spcPts val="0"/>
              </a:spcAft>
              <a:buNone/>
            </a:pPr>
            <a:endParaRPr/>
          </a:p>
          <a:p>
            <a:pPr marL="0" lvl="0" indent="0" algn="l" rtl="0">
              <a:spcBef>
                <a:spcPts val="0"/>
              </a:spcBef>
              <a:spcAft>
                <a:spcPts val="0"/>
              </a:spcAft>
              <a:buNone/>
            </a:pPr>
            <a:r>
              <a:rPr lang="en-US"/>
              <a:t>These interventions can be counterproductive if provided to individuals who do not</a:t>
            </a:r>
            <a:endParaRPr/>
          </a:p>
          <a:p>
            <a:pPr marL="0" lvl="0" indent="0" algn="l" rtl="0">
              <a:spcBef>
                <a:spcPts val="0"/>
              </a:spcBef>
              <a:spcAft>
                <a:spcPts val="0"/>
              </a:spcAft>
              <a:buSzPts val="1100"/>
              <a:buNone/>
            </a:pPr>
            <a:r>
              <a:rPr lang="en-US"/>
              <a:t>truly need them. For example, we may </a:t>
            </a:r>
            <a:r>
              <a:rPr lang="en-US" i="1"/>
              <a:t>pathologize normal crisis responses</a:t>
            </a:r>
            <a:r>
              <a:rPr lang="en-US"/>
              <a:t>. </a:t>
            </a:r>
            <a:r>
              <a:rPr lang="en-US" b="1" i="1"/>
              <a:t>TRIAGE!</a:t>
            </a:r>
            <a:endParaRPr b="1" i="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b="1"/>
              <a:t>Are their limits to what the school-based mental health professional can and should do? </a:t>
            </a:r>
            <a:endParaRPr b="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Yes, especially with regard to students who are suicidal or homicidal. We must ensure personal safety and call law</a:t>
            </a:r>
            <a:endParaRPr/>
          </a:p>
          <a:p>
            <a:pPr marL="0" lvl="0" indent="0" algn="l" rtl="0">
              <a:spcBef>
                <a:spcPts val="0"/>
              </a:spcBef>
              <a:spcAft>
                <a:spcPts val="0"/>
              </a:spcAft>
              <a:buClr>
                <a:schemeClr val="dk1"/>
              </a:buClr>
              <a:buSzPts val="1100"/>
              <a:buFont typeface="Arial"/>
              <a:buNone/>
            </a:pPr>
            <a:r>
              <a:rPr lang="en-US"/>
              <a:t>enforcement or other emergency response personnel in this type of situation. School-employed mental health</a:t>
            </a:r>
            <a:endParaRPr/>
          </a:p>
          <a:p>
            <a:pPr marL="0" lvl="0" indent="0" algn="l" rtl="0">
              <a:spcBef>
                <a:spcPts val="0"/>
              </a:spcBef>
              <a:spcAft>
                <a:spcPts val="0"/>
              </a:spcAft>
              <a:buClr>
                <a:schemeClr val="dk1"/>
              </a:buClr>
              <a:buSzPts val="1100"/>
              <a:buFont typeface="Arial"/>
              <a:buNone/>
            </a:pPr>
            <a:r>
              <a:rPr lang="en-US"/>
              <a:t>professionals are not expected to place themselves in dangerous situations.</a:t>
            </a:r>
            <a:endParaRPr/>
          </a:p>
          <a:p>
            <a:pPr marL="0" lvl="0" indent="0" algn="l" rtl="0">
              <a:spcBef>
                <a:spcPts val="0"/>
              </a:spcBef>
              <a:spcAft>
                <a:spcPts val="0"/>
              </a:spcAft>
              <a:buNone/>
            </a:pPr>
            <a:endParaRPr/>
          </a:p>
          <a:p>
            <a:pPr marL="0" lvl="0" indent="0" algn="l" rtl="0">
              <a:spcBef>
                <a:spcPts val="0"/>
              </a:spcBef>
              <a:spcAft>
                <a:spcPts val="0"/>
              </a:spcAft>
              <a:buNone/>
            </a:pPr>
            <a:endParaRPr i="1"/>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
        <p:nvSpPr>
          <p:cNvPr id="575" name="Google Shape;575;p41: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p41:notes"/>
          <p:cNvSpPr txBox="1">
            <a:spLocks noGrp="1"/>
          </p:cNvSpPr>
          <p:nvPr>
            <p:ph type="body" idx="1"/>
          </p:nvPr>
        </p:nvSpPr>
        <p:spPr>
          <a:xfrm>
            <a:off x="540907" y="4079650"/>
            <a:ext cx="6097935" cy="48638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900" b="1"/>
              <a:t>Jim</a:t>
            </a:r>
            <a:endParaRPr sz="900" b="1"/>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
        <p:nvSpPr>
          <p:cNvPr id="584" name="Google Shape;584;p42: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5" name="Google Shape;585;p42:notes"/>
          <p:cNvSpPr txBox="1">
            <a:spLocks noGrp="1"/>
          </p:cNvSpPr>
          <p:nvPr>
            <p:ph type="body" idx="1"/>
          </p:nvPr>
        </p:nvSpPr>
        <p:spPr>
          <a:xfrm>
            <a:off x="540907" y="4079650"/>
            <a:ext cx="6097935" cy="42236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Jim</a:t>
            </a:r>
            <a:endParaRPr/>
          </a:p>
          <a:p>
            <a:pPr marL="0" lvl="0" indent="0" algn="l" rtl="0">
              <a:spcBef>
                <a:spcPts val="0"/>
              </a:spcBef>
              <a:spcAft>
                <a:spcPts val="0"/>
              </a:spcAft>
              <a:buNone/>
            </a:pPr>
            <a:endParaRPr/>
          </a:p>
          <a:p>
            <a:pPr marL="457200" lvl="1" indent="0" algn="l" rtl="0">
              <a:spcBef>
                <a:spcPts val="0"/>
              </a:spcBef>
              <a:spcAft>
                <a:spcPts val="0"/>
              </a:spcAft>
              <a:buNone/>
            </a:pPr>
            <a:r>
              <a:rPr lang="en-US"/>
              <a:t>General Considerations</a:t>
            </a:r>
            <a:endParaRPr/>
          </a:p>
          <a:p>
            <a:pPr marL="914400" lvl="2" indent="0" algn="l" rtl="0">
              <a:spcBef>
                <a:spcPts val="0"/>
              </a:spcBef>
              <a:spcAft>
                <a:spcPts val="0"/>
              </a:spcAft>
              <a:buClr>
                <a:schemeClr val="dk1"/>
              </a:buClr>
              <a:buSzPts val="1200"/>
              <a:buFont typeface="Noto Sans Symbols"/>
              <a:buNone/>
            </a:pPr>
            <a:r>
              <a:rPr lang="en-US"/>
              <a:t>Who should participate?</a:t>
            </a:r>
            <a:endParaRPr/>
          </a:p>
          <a:p>
            <a:pPr marL="914400" lvl="2" indent="0" algn="l" rtl="0">
              <a:spcBef>
                <a:spcPts val="0"/>
              </a:spcBef>
              <a:spcAft>
                <a:spcPts val="0"/>
              </a:spcAft>
              <a:buClr>
                <a:schemeClr val="dk1"/>
              </a:buClr>
              <a:buSzPts val="1200"/>
              <a:buFont typeface="Noto Sans Symbols"/>
              <a:buNone/>
            </a:pPr>
            <a:r>
              <a:rPr lang="en-US"/>
              <a:t>What is the optimal size?</a:t>
            </a:r>
            <a:endParaRPr/>
          </a:p>
          <a:p>
            <a:pPr marL="914400" lvl="2" indent="0" algn="l" rtl="0">
              <a:spcBef>
                <a:spcPts val="0"/>
              </a:spcBef>
              <a:spcAft>
                <a:spcPts val="0"/>
              </a:spcAft>
              <a:buClr>
                <a:schemeClr val="dk1"/>
              </a:buClr>
              <a:buSzPts val="1200"/>
              <a:buFont typeface="Noto Sans Symbols"/>
              <a:buNone/>
            </a:pPr>
            <a:r>
              <a:rPr lang="en-US"/>
              <a:t>Where should the session be offered? </a:t>
            </a:r>
            <a:endParaRPr/>
          </a:p>
          <a:p>
            <a:pPr marL="914400" lvl="2" indent="0" algn="l" rtl="0">
              <a:spcBef>
                <a:spcPts val="0"/>
              </a:spcBef>
              <a:spcAft>
                <a:spcPts val="0"/>
              </a:spcAft>
              <a:buClr>
                <a:schemeClr val="dk1"/>
              </a:buClr>
              <a:buSzPts val="1200"/>
              <a:buFont typeface="Noto Sans Symbols"/>
              <a:buNone/>
            </a:pPr>
            <a:r>
              <a:rPr lang="en-US"/>
              <a:t>When should the session be offered?</a:t>
            </a:r>
            <a:endParaRPr/>
          </a:p>
          <a:p>
            <a:pPr marL="914400" lvl="2" indent="0" algn="l" rtl="0">
              <a:spcBef>
                <a:spcPts val="0"/>
              </a:spcBef>
              <a:spcAft>
                <a:spcPts val="0"/>
              </a:spcAft>
              <a:buClr>
                <a:schemeClr val="dk1"/>
              </a:buClr>
              <a:buSzPts val="1200"/>
              <a:buFont typeface="Noto Sans Symbols"/>
              <a:buNone/>
            </a:pPr>
            <a:r>
              <a:rPr lang="en-US"/>
              <a:t>Who are the facilitators?</a:t>
            </a:r>
            <a:endParaRPr/>
          </a:p>
          <a:p>
            <a:pPr marL="914400" lvl="2" indent="0" algn="l" rtl="0">
              <a:spcBef>
                <a:spcPts val="0"/>
              </a:spcBef>
              <a:spcAft>
                <a:spcPts val="0"/>
              </a:spcAft>
              <a:buClr>
                <a:schemeClr val="dk1"/>
              </a:buClr>
              <a:buSzPts val="1200"/>
              <a:buFont typeface="Noto Sans Symbols"/>
              <a:buNone/>
            </a:pPr>
            <a:r>
              <a:rPr lang="en-US"/>
              <a:t>What is the role of the teacher?</a:t>
            </a:r>
            <a:endParaRPr/>
          </a:p>
          <a:p>
            <a:pPr marL="914400" lvl="2" indent="0" algn="l" rtl="0">
              <a:spcBef>
                <a:spcPts val="0"/>
              </a:spcBef>
              <a:spcAft>
                <a:spcPts val="0"/>
              </a:spcAft>
              <a:buClr>
                <a:schemeClr val="dk1"/>
              </a:buClr>
              <a:buSzPts val="1200"/>
              <a:buFont typeface="Noto Sans Symbols"/>
              <a:buNone/>
            </a:pPr>
            <a:r>
              <a:rPr lang="en-US"/>
              <a:t>What are the follow-up needs?</a:t>
            </a:r>
            <a:endParaRPr/>
          </a:p>
          <a:p>
            <a:pPr marL="914400" lvl="2" indent="0" algn="l" rtl="0">
              <a:spcBef>
                <a:spcPts val="0"/>
              </a:spcBef>
              <a:spcAft>
                <a:spcPts val="0"/>
              </a:spcAft>
              <a:buClr>
                <a:schemeClr val="dk1"/>
              </a:buClr>
              <a:buSzPts val="1200"/>
              <a:buFont typeface="Noto Sans Symbols"/>
              <a:buNone/>
            </a:pPr>
            <a:r>
              <a:rPr lang="en-US"/>
              <a:t>Is permission needed?</a:t>
            </a:r>
            <a:endParaRPr i="1"/>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
        <p:nvSpPr>
          <p:cNvPr id="593" name="Google Shape;593;p43:notes"/>
          <p:cNvSpPr>
            <a:spLocks noGrp="1" noRot="1" noChangeAspect="1"/>
          </p:cNvSpPr>
          <p:nvPr>
            <p:ph type="sldImg" idx="2"/>
          </p:nvPr>
        </p:nvSpPr>
        <p:spPr>
          <a:xfrm>
            <a:off x="1573213" y="225425"/>
            <a:ext cx="4038600" cy="30289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4" name="Google Shape;594;p43:notes"/>
          <p:cNvSpPr txBox="1">
            <a:spLocks noGrp="1"/>
          </p:cNvSpPr>
          <p:nvPr>
            <p:ph type="body" idx="1"/>
          </p:nvPr>
        </p:nvSpPr>
        <p:spPr>
          <a:xfrm>
            <a:off x="52757" y="3314917"/>
            <a:ext cx="6755800" cy="5690859"/>
          </a:xfrm>
          <a:prstGeom prst="rect">
            <a:avLst/>
          </a:prstGeom>
          <a:noFill/>
          <a:ln>
            <a:noFill/>
          </a:ln>
        </p:spPr>
        <p:txBody>
          <a:bodyPr spcFirstLastPara="1" wrap="square" lIns="91425" tIns="45700" rIns="91425" bIns="45700" anchor="t" anchorCtr="0">
            <a:noAutofit/>
          </a:bodyPr>
          <a:lstStyle/>
          <a:p>
            <a:pPr marL="699378" lvl="1" indent="-233126" algn="l" rtl="0">
              <a:lnSpc>
                <a:spcPct val="80000"/>
              </a:lnSpc>
              <a:spcBef>
                <a:spcPts val="0"/>
              </a:spcBef>
              <a:spcAft>
                <a:spcPts val="0"/>
              </a:spcAft>
              <a:buNone/>
            </a:pPr>
            <a:r>
              <a:rPr lang="en-US"/>
              <a:t>Jim</a:t>
            </a:r>
            <a:endParaRPr/>
          </a:p>
          <a:p>
            <a:pPr marL="699378" lvl="1" indent="-233126" algn="l" rtl="0">
              <a:lnSpc>
                <a:spcPct val="80000"/>
              </a:lnSpc>
              <a:spcBef>
                <a:spcPts val="0"/>
              </a:spcBef>
              <a:spcAft>
                <a:spcPts val="0"/>
              </a:spcAft>
              <a:buNone/>
            </a:pPr>
            <a:endParaRPr/>
          </a:p>
          <a:p>
            <a:pPr marL="699379" lvl="1" indent="-233126" algn="l" rtl="0">
              <a:lnSpc>
                <a:spcPct val="80000"/>
              </a:lnSpc>
              <a:spcBef>
                <a:spcPts val="0"/>
              </a:spcBef>
              <a:spcAft>
                <a:spcPts val="0"/>
              </a:spcAft>
              <a:buNone/>
            </a:pPr>
            <a:r>
              <a:rPr lang="en-US"/>
              <a:t>a) </a:t>
            </a:r>
            <a:r>
              <a:rPr lang="en-US" b="1" u="sng"/>
              <a:t>Introduction to the Session</a:t>
            </a:r>
            <a:endParaRPr/>
          </a:p>
          <a:p>
            <a:pPr marL="1165631" lvl="2" indent="-233125" algn="l" rtl="0">
              <a:lnSpc>
                <a:spcPct val="80000"/>
              </a:lnSpc>
              <a:spcBef>
                <a:spcPts val="0"/>
              </a:spcBef>
              <a:spcAft>
                <a:spcPts val="0"/>
              </a:spcAft>
              <a:buNone/>
            </a:pPr>
            <a:r>
              <a:rPr lang="en-US"/>
              <a:t>Approximate duration: 10 to 15 minutes</a:t>
            </a:r>
            <a:endParaRPr/>
          </a:p>
          <a:p>
            <a:pPr marL="1165631" lvl="2" indent="-233126" algn="l" rtl="0">
              <a:lnSpc>
                <a:spcPct val="80000"/>
              </a:lnSpc>
              <a:spcBef>
                <a:spcPts val="0"/>
              </a:spcBef>
              <a:spcAft>
                <a:spcPts val="0"/>
              </a:spcAft>
              <a:buNone/>
            </a:pPr>
            <a:r>
              <a:rPr lang="en-US"/>
              <a:t>Goals: </a:t>
            </a:r>
            <a:endParaRPr/>
          </a:p>
          <a:p>
            <a:pPr marL="1828800" lvl="0" indent="-317500" algn="l" rtl="0">
              <a:lnSpc>
                <a:spcPct val="80000"/>
              </a:lnSpc>
              <a:spcBef>
                <a:spcPts val="0"/>
              </a:spcBef>
              <a:spcAft>
                <a:spcPts val="0"/>
              </a:spcAft>
              <a:buSzPts val="1400"/>
              <a:buChar char="●"/>
            </a:pPr>
            <a:r>
              <a:rPr lang="en-US"/>
              <a:t>Purpose, process, and steps of the session are shared.  </a:t>
            </a:r>
            <a:endParaRPr/>
          </a:p>
          <a:p>
            <a:pPr marL="1828800" lvl="0" indent="-317500" algn="l" rtl="0">
              <a:lnSpc>
                <a:spcPct val="80000"/>
              </a:lnSpc>
              <a:spcBef>
                <a:spcPts val="0"/>
              </a:spcBef>
              <a:spcAft>
                <a:spcPts val="0"/>
              </a:spcAft>
              <a:buSzPts val="1400"/>
              <a:buChar char="●"/>
            </a:pPr>
            <a:r>
              <a:rPr lang="en-US"/>
              <a:t>Facilitators of the session are introduced (if not already known to the group).  </a:t>
            </a:r>
            <a:endParaRPr/>
          </a:p>
          <a:p>
            <a:pPr marL="1828800" lvl="0" indent="-317500" algn="l" rtl="0">
              <a:lnSpc>
                <a:spcPct val="80000"/>
              </a:lnSpc>
              <a:spcBef>
                <a:spcPts val="0"/>
              </a:spcBef>
              <a:spcAft>
                <a:spcPts val="0"/>
              </a:spcAft>
              <a:buSzPts val="1400"/>
              <a:buChar char="●"/>
            </a:pPr>
            <a:r>
              <a:rPr lang="en-US"/>
              <a:t>Group rules are reviewed or established.</a:t>
            </a:r>
            <a:endParaRPr/>
          </a:p>
          <a:p>
            <a:pPr marL="699379" lvl="1" indent="-233126" algn="l" rtl="0">
              <a:lnSpc>
                <a:spcPct val="80000"/>
              </a:lnSpc>
              <a:spcBef>
                <a:spcPts val="0"/>
              </a:spcBef>
              <a:spcAft>
                <a:spcPts val="0"/>
              </a:spcAft>
              <a:buNone/>
            </a:pPr>
            <a:r>
              <a:rPr lang="en-US"/>
              <a:t>b) </a:t>
            </a:r>
            <a:r>
              <a:rPr lang="en-US" b="1" u="sng"/>
              <a:t>Provide facts and dispel rumors. </a:t>
            </a:r>
            <a:endParaRPr/>
          </a:p>
          <a:p>
            <a:pPr marL="1165631" lvl="2" indent="-233125" algn="l" rtl="0">
              <a:lnSpc>
                <a:spcPct val="80000"/>
              </a:lnSpc>
              <a:spcBef>
                <a:spcPts val="0"/>
              </a:spcBef>
              <a:spcAft>
                <a:spcPts val="0"/>
              </a:spcAft>
              <a:buNone/>
            </a:pPr>
            <a:r>
              <a:rPr lang="en-US"/>
              <a:t>Approximate duration: 30 minutes</a:t>
            </a:r>
            <a:endParaRPr/>
          </a:p>
          <a:p>
            <a:pPr marL="914400" lvl="0" indent="0" algn="l" rtl="0">
              <a:lnSpc>
                <a:spcPct val="80000"/>
              </a:lnSpc>
              <a:spcBef>
                <a:spcPts val="0"/>
              </a:spcBef>
              <a:spcAft>
                <a:spcPts val="0"/>
              </a:spcAft>
              <a:buNone/>
            </a:pPr>
            <a:r>
              <a:rPr lang="en-US"/>
              <a:t>Goals: </a:t>
            </a:r>
            <a:endParaRPr/>
          </a:p>
          <a:p>
            <a:pPr marL="1828800" lvl="0" indent="-317500" algn="l" rtl="0">
              <a:lnSpc>
                <a:spcPct val="80000"/>
              </a:lnSpc>
              <a:spcBef>
                <a:spcPts val="0"/>
              </a:spcBef>
              <a:spcAft>
                <a:spcPts val="0"/>
              </a:spcAft>
              <a:buSzPts val="1400"/>
              <a:buChar char="●"/>
            </a:pPr>
            <a:r>
              <a:rPr lang="en-US"/>
              <a:t>Students gain cognitive mastery of the crisis event.  </a:t>
            </a:r>
            <a:endParaRPr/>
          </a:p>
          <a:p>
            <a:pPr marL="1828800" lvl="0" indent="-317500" algn="l" rtl="0">
              <a:lnSpc>
                <a:spcPct val="80000"/>
              </a:lnSpc>
              <a:spcBef>
                <a:spcPts val="0"/>
              </a:spcBef>
              <a:spcAft>
                <a:spcPts val="0"/>
              </a:spcAft>
              <a:buSzPts val="1400"/>
              <a:buChar char="●"/>
            </a:pPr>
            <a:r>
              <a:rPr lang="en-US"/>
              <a:t>Crisis rumors are stopped.</a:t>
            </a:r>
            <a:endParaRPr/>
          </a:p>
          <a:p>
            <a:pPr marL="1828800" lvl="0" indent="-317500" algn="l" rtl="0">
              <a:lnSpc>
                <a:spcPct val="80000"/>
              </a:lnSpc>
              <a:spcBef>
                <a:spcPts val="0"/>
              </a:spcBef>
              <a:spcAft>
                <a:spcPts val="0"/>
              </a:spcAft>
              <a:buSzPts val="1400"/>
              <a:buChar char="●"/>
            </a:pPr>
            <a:r>
              <a:rPr lang="en-US"/>
              <a:t>Let students’ questions be your guide. Make it developmentally appropriate *** Caution - Don’t give students unasked for details about the crisis that could be frightening (Information transmission of PTSD). Let student questions be your guide.</a:t>
            </a:r>
            <a:endParaRPr/>
          </a:p>
          <a:p>
            <a:pPr marL="699379" lvl="1" indent="-233126" algn="l" rtl="0">
              <a:lnSpc>
                <a:spcPct val="80000"/>
              </a:lnSpc>
              <a:spcBef>
                <a:spcPts val="0"/>
              </a:spcBef>
              <a:spcAft>
                <a:spcPts val="0"/>
              </a:spcAft>
              <a:buNone/>
            </a:pPr>
            <a:r>
              <a:rPr lang="en-US"/>
              <a:t>c) </a:t>
            </a:r>
            <a:r>
              <a:rPr lang="en-US" b="1" u="sng"/>
              <a:t>Sharing Stories </a:t>
            </a:r>
            <a:endParaRPr/>
          </a:p>
          <a:p>
            <a:pPr marL="1165631" lvl="2" indent="-233125" algn="l" rtl="0">
              <a:lnSpc>
                <a:spcPct val="80000"/>
              </a:lnSpc>
              <a:spcBef>
                <a:spcPts val="0"/>
              </a:spcBef>
              <a:spcAft>
                <a:spcPts val="0"/>
              </a:spcAft>
              <a:buNone/>
            </a:pPr>
            <a:r>
              <a:rPr lang="en-US"/>
              <a:t>Approximate duration: 30 to 60 minutes</a:t>
            </a:r>
            <a:endParaRPr/>
          </a:p>
          <a:p>
            <a:pPr marL="914400" lvl="0" indent="0" algn="l" rtl="0">
              <a:lnSpc>
                <a:spcPct val="80000"/>
              </a:lnSpc>
              <a:spcBef>
                <a:spcPts val="0"/>
              </a:spcBef>
              <a:spcAft>
                <a:spcPts val="0"/>
              </a:spcAft>
              <a:buNone/>
            </a:pPr>
            <a:r>
              <a:rPr lang="en-US"/>
              <a:t>Goals: </a:t>
            </a:r>
            <a:endParaRPr/>
          </a:p>
          <a:p>
            <a:pPr marL="1828800" lvl="0" indent="-317500" algn="l" rtl="0">
              <a:lnSpc>
                <a:spcPct val="80000"/>
              </a:lnSpc>
              <a:spcBef>
                <a:spcPts val="0"/>
              </a:spcBef>
              <a:spcAft>
                <a:spcPts val="0"/>
              </a:spcAft>
              <a:buSzPts val="1400"/>
              <a:buChar char="●"/>
            </a:pPr>
            <a:r>
              <a:rPr lang="en-US"/>
              <a:t>Students share their crisis experiences and commonalities are identified (normalized).</a:t>
            </a:r>
            <a:endParaRPr/>
          </a:p>
          <a:p>
            <a:pPr marL="699379" lvl="1" indent="-233126" algn="l" rtl="0">
              <a:lnSpc>
                <a:spcPct val="80000"/>
              </a:lnSpc>
              <a:spcBef>
                <a:spcPts val="0"/>
              </a:spcBef>
              <a:spcAft>
                <a:spcPts val="0"/>
              </a:spcAft>
              <a:buNone/>
            </a:pPr>
            <a:r>
              <a:rPr lang="en-US"/>
              <a:t>d) </a:t>
            </a:r>
            <a:r>
              <a:rPr lang="en-US" b="1" u="sng"/>
              <a:t>Share Reactions </a:t>
            </a:r>
            <a:endParaRPr/>
          </a:p>
          <a:p>
            <a:pPr marL="1165631" lvl="2" indent="-233125" algn="l" rtl="0">
              <a:lnSpc>
                <a:spcPct val="80000"/>
              </a:lnSpc>
              <a:spcBef>
                <a:spcPts val="0"/>
              </a:spcBef>
              <a:spcAft>
                <a:spcPts val="0"/>
              </a:spcAft>
              <a:buNone/>
            </a:pPr>
            <a:r>
              <a:rPr lang="en-US"/>
              <a:t>Approximate duration: 30 minutes</a:t>
            </a:r>
            <a:endParaRPr/>
          </a:p>
          <a:p>
            <a:pPr marL="914400" lvl="0" indent="0" algn="l" rtl="0">
              <a:lnSpc>
                <a:spcPct val="80000"/>
              </a:lnSpc>
              <a:spcBef>
                <a:spcPts val="0"/>
              </a:spcBef>
              <a:spcAft>
                <a:spcPts val="0"/>
              </a:spcAft>
              <a:buNone/>
            </a:pPr>
            <a:r>
              <a:rPr lang="en-US"/>
              <a:t>Goals: </a:t>
            </a:r>
            <a:endParaRPr/>
          </a:p>
          <a:p>
            <a:pPr marL="1828800" lvl="0" indent="-317500" algn="l" rtl="0">
              <a:lnSpc>
                <a:spcPct val="80000"/>
              </a:lnSpc>
              <a:spcBef>
                <a:spcPts val="0"/>
              </a:spcBef>
              <a:spcAft>
                <a:spcPts val="0"/>
              </a:spcAft>
              <a:buSzPts val="1400"/>
              <a:buChar char="●"/>
            </a:pPr>
            <a:r>
              <a:rPr lang="en-US"/>
              <a:t>Students share their crisis reactions and commonalities are identified (normalized). </a:t>
            </a:r>
            <a:endParaRPr/>
          </a:p>
          <a:p>
            <a:pPr marL="0" lvl="0" indent="0" algn="l" rtl="0">
              <a:lnSpc>
                <a:spcPct val="80000"/>
              </a:lnSpc>
              <a:spcBef>
                <a:spcPts val="0"/>
              </a:spcBef>
              <a:spcAft>
                <a:spcPts val="0"/>
              </a:spcAft>
              <a:buNone/>
            </a:pPr>
            <a:endParaRPr/>
          </a:p>
          <a:p>
            <a:pPr marL="699379" lvl="1" indent="-233126" algn="l" rtl="0">
              <a:lnSpc>
                <a:spcPct val="80000"/>
              </a:lnSpc>
              <a:spcBef>
                <a:spcPts val="0"/>
              </a:spcBef>
              <a:spcAft>
                <a:spcPts val="0"/>
              </a:spcAft>
              <a:buNone/>
            </a:pPr>
            <a:r>
              <a:rPr lang="en-US"/>
              <a:t>e) </a:t>
            </a:r>
            <a:r>
              <a:rPr lang="en-US" b="1" u="sng"/>
              <a:t>Empowerment</a:t>
            </a:r>
            <a:endParaRPr/>
          </a:p>
          <a:p>
            <a:pPr marL="1165631" lvl="2" indent="-233125" algn="l" rtl="0">
              <a:lnSpc>
                <a:spcPct val="80000"/>
              </a:lnSpc>
              <a:spcBef>
                <a:spcPts val="0"/>
              </a:spcBef>
              <a:spcAft>
                <a:spcPts val="0"/>
              </a:spcAft>
              <a:buNone/>
            </a:pPr>
            <a:r>
              <a:rPr lang="en-US"/>
              <a:t>Approximate duration: 60 minutes</a:t>
            </a:r>
            <a:endParaRPr/>
          </a:p>
          <a:p>
            <a:pPr marL="914400" lvl="0" indent="0" algn="l" rtl="0">
              <a:lnSpc>
                <a:spcPct val="80000"/>
              </a:lnSpc>
              <a:spcBef>
                <a:spcPts val="0"/>
              </a:spcBef>
              <a:spcAft>
                <a:spcPts val="0"/>
              </a:spcAft>
              <a:buNone/>
            </a:pPr>
            <a:r>
              <a:rPr lang="en-US"/>
              <a:t>Goals: </a:t>
            </a:r>
            <a:endParaRPr/>
          </a:p>
          <a:p>
            <a:pPr marL="1828800" lvl="0" indent="-317500" algn="l" rtl="0">
              <a:lnSpc>
                <a:spcPct val="80000"/>
              </a:lnSpc>
              <a:spcBef>
                <a:spcPts val="0"/>
              </a:spcBef>
              <a:spcAft>
                <a:spcPts val="0"/>
              </a:spcAft>
              <a:buSzPts val="1400"/>
              <a:buChar char="●"/>
            </a:pPr>
            <a:r>
              <a:rPr lang="en-US"/>
              <a:t>Students identify coping strategies and/or take some kind of action.</a:t>
            </a:r>
            <a:endParaRPr/>
          </a:p>
          <a:p>
            <a:pPr marL="1828800" lvl="0" indent="-317500" algn="l" rtl="0">
              <a:lnSpc>
                <a:spcPct val="80000"/>
              </a:lnSpc>
              <a:spcBef>
                <a:spcPts val="0"/>
              </a:spcBef>
              <a:spcAft>
                <a:spcPts val="0"/>
              </a:spcAft>
              <a:buSzPts val="1400"/>
              <a:buChar char="●"/>
            </a:pPr>
            <a:r>
              <a:rPr lang="en-US"/>
              <a:t>Strategies: Teach stress management. Identify accessible supports.</a:t>
            </a:r>
            <a:endParaRPr/>
          </a:p>
          <a:p>
            <a:pPr marL="699379" lvl="1" indent="-233126" algn="l" rtl="0">
              <a:lnSpc>
                <a:spcPct val="80000"/>
              </a:lnSpc>
              <a:spcBef>
                <a:spcPts val="0"/>
              </a:spcBef>
              <a:spcAft>
                <a:spcPts val="0"/>
              </a:spcAft>
              <a:buNone/>
            </a:pPr>
            <a:r>
              <a:rPr lang="en-US"/>
              <a:t>f) </a:t>
            </a:r>
            <a:r>
              <a:rPr lang="en-US" b="1" u="sng"/>
              <a:t>Closing</a:t>
            </a:r>
            <a:endParaRPr/>
          </a:p>
          <a:p>
            <a:pPr marL="1165631" lvl="2" indent="-233125" algn="l" rtl="0">
              <a:lnSpc>
                <a:spcPct val="80000"/>
              </a:lnSpc>
              <a:spcBef>
                <a:spcPts val="0"/>
              </a:spcBef>
              <a:spcAft>
                <a:spcPts val="0"/>
              </a:spcAft>
              <a:buNone/>
            </a:pPr>
            <a:r>
              <a:rPr lang="en-US"/>
              <a:t>Approximate duration: 30 minutes</a:t>
            </a:r>
            <a:endParaRPr/>
          </a:p>
          <a:p>
            <a:pPr marL="914400" lvl="0" indent="0" algn="l" rtl="0">
              <a:lnSpc>
                <a:spcPct val="80000"/>
              </a:lnSpc>
              <a:spcBef>
                <a:spcPts val="0"/>
              </a:spcBef>
              <a:spcAft>
                <a:spcPts val="0"/>
              </a:spcAft>
              <a:buNone/>
            </a:pPr>
            <a:r>
              <a:rPr lang="en-US"/>
              <a:t>Goal </a:t>
            </a:r>
            <a:endParaRPr/>
          </a:p>
          <a:p>
            <a:pPr marL="1828800" lvl="0" indent="-317500" algn="l" rtl="0">
              <a:lnSpc>
                <a:spcPct val="80000"/>
              </a:lnSpc>
              <a:spcBef>
                <a:spcPts val="0"/>
              </a:spcBef>
              <a:spcAft>
                <a:spcPts val="0"/>
              </a:spcAft>
              <a:buSzPts val="1400"/>
              <a:buChar char="●"/>
            </a:pPr>
            <a:r>
              <a:rPr lang="en-US"/>
              <a:t>Students begin to look forward.</a:t>
            </a:r>
            <a:endParaRPr/>
          </a:p>
          <a:p>
            <a:pPr marL="1828800" lvl="0" indent="-317500" algn="l" rtl="0">
              <a:lnSpc>
                <a:spcPct val="80000"/>
              </a:lnSpc>
              <a:spcBef>
                <a:spcPts val="0"/>
              </a:spcBef>
              <a:spcAft>
                <a:spcPts val="0"/>
              </a:spcAft>
              <a:buSzPts val="1400"/>
              <a:buChar char="●"/>
            </a:pPr>
            <a:r>
              <a:rPr lang="en-US"/>
              <a:t>Strategies: Prepare students for funeral attendance.  Supervise memorial development. Create cards and write letters. Decide what to do with deceased’s belongings.</a:t>
            </a:r>
            <a:endParaRPr/>
          </a:p>
          <a:p>
            <a:pPr marL="1828800" lvl="0" indent="-317500" algn="l" rtl="0">
              <a:lnSpc>
                <a:spcPct val="80000"/>
              </a:lnSpc>
              <a:spcBef>
                <a:spcPts val="0"/>
              </a:spcBef>
              <a:spcAft>
                <a:spcPts val="0"/>
              </a:spcAft>
              <a:buSzPts val="1400"/>
              <a:buChar char="●"/>
            </a:pPr>
            <a:r>
              <a:rPr lang="en-US"/>
              <a:t>Summarize what has been learned.</a:t>
            </a:r>
            <a:endParaRPr/>
          </a:p>
          <a:p>
            <a:pPr marL="1631883" lvl="3" indent="-156925" algn="l" rtl="0">
              <a:lnSpc>
                <a:spcPct val="80000"/>
              </a:lnSpc>
              <a:spcBef>
                <a:spcPts val="0"/>
              </a:spcBef>
              <a:spcAft>
                <a:spcPts val="0"/>
              </a:spcAft>
              <a:buClr>
                <a:schemeClr val="dk1"/>
              </a:buClr>
              <a:buSzPts val="1200"/>
              <a:buFont typeface="Calibri"/>
              <a:buNone/>
            </a:pPr>
            <a:endParaRPr/>
          </a:p>
          <a:p>
            <a:pPr marL="1631883" lvl="3" indent="-156925" algn="l" rtl="0">
              <a:lnSpc>
                <a:spcPct val="80000"/>
              </a:lnSpc>
              <a:spcBef>
                <a:spcPts val="0"/>
              </a:spcBef>
              <a:spcAft>
                <a:spcPts val="0"/>
              </a:spcAft>
              <a:buClr>
                <a:schemeClr val="dk1"/>
              </a:buClr>
              <a:buSzPts val="1200"/>
              <a:buFont typeface="Calibri"/>
              <a:buNone/>
            </a:pPr>
            <a:endParaRPr/>
          </a:p>
          <a:p>
            <a:pPr marL="717484" lvl="1" indent="-233126" algn="l" rtl="0">
              <a:lnSpc>
                <a:spcPct val="80000"/>
              </a:lnSpc>
              <a:spcBef>
                <a:spcPts val="0"/>
              </a:spcBef>
              <a:spcAft>
                <a:spcPts val="0"/>
              </a:spcAft>
              <a:buNone/>
            </a:pPr>
            <a:r>
              <a:rPr lang="en-US"/>
              <a:t>DEMONSTRATION: FLOOD SCENARIO FROM PREPaRE WS2</a:t>
            </a:r>
            <a:endParaRPr/>
          </a:p>
          <a:p>
            <a:pPr marL="699379" lvl="1" indent="-233126" algn="l" rtl="0">
              <a:lnSpc>
                <a:spcPct val="80000"/>
              </a:lnSpc>
              <a:spcBef>
                <a:spcPts val="0"/>
              </a:spcBef>
              <a:spcAft>
                <a:spcPts val="0"/>
              </a:spcAft>
              <a:buNone/>
            </a:pPr>
            <a:endParaRPr sz="900"/>
          </a:p>
          <a:p>
            <a:pPr marL="699379" lvl="1" indent="-175976" algn="l" rtl="0">
              <a:lnSpc>
                <a:spcPct val="80000"/>
              </a:lnSpc>
              <a:spcBef>
                <a:spcPts val="0"/>
              </a:spcBef>
              <a:spcAft>
                <a:spcPts val="0"/>
              </a:spcAft>
              <a:buClr>
                <a:schemeClr val="dk1"/>
              </a:buClr>
              <a:buSzPts val="900"/>
              <a:buFont typeface="Calibri"/>
              <a:buNone/>
            </a:pPr>
            <a:endParaRPr sz="900"/>
          </a:p>
          <a:p>
            <a:pPr marL="699379" lvl="1" indent="-233126" algn="l" rtl="0">
              <a:lnSpc>
                <a:spcPct val="80000"/>
              </a:lnSpc>
              <a:spcBef>
                <a:spcPts val="0"/>
              </a:spcBef>
              <a:spcAft>
                <a:spcPts val="0"/>
              </a:spcAft>
              <a:buNone/>
            </a:pPr>
            <a:endParaRPr sz="900"/>
          </a:p>
          <a:p>
            <a:pPr marL="1631883" lvl="3" indent="-233125" algn="l" rtl="0">
              <a:lnSpc>
                <a:spcPct val="80000"/>
              </a:lnSpc>
              <a:spcBef>
                <a:spcPts val="0"/>
              </a:spcBef>
              <a:spcAft>
                <a:spcPts val="0"/>
              </a:spcAft>
              <a:buNone/>
            </a:pPr>
            <a:endParaRPr sz="900"/>
          </a:p>
          <a:p>
            <a:pPr marL="1165631" lvl="2" indent="-233125" algn="l" rtl="0">
              <a:lnSpc>
                <a:spcPct val="80000"/>
              </a:lnSpc>
              <a:spcBef>
                <a:spcPts val="0"/>
              </a:spcBef>
              <a:spcAft>
                <a:spcPts val="0"/>
              </a:spcAft>
              <a:buNone/>
            </a:pPr>
            <a:endParaRPr sz="900"/>
          </a:p>
          <a:p>
            <a:pPr marL="155418" lvl="0" indent="-155418" algn="l" rtl="0">
              <a:lnSpc>
                <a:spcPct val="80000"/>
              </a:lnSpc>
              <a:spcBef>
                <a:spcPts val="0"/>
              </a:spcBef>
              <a:spcAft>
                <a:spcPts val="0"/>
              </a:spcAft>
              <a:buNone/>
            </a:pPr>
            <a:endParaRPr sz="900" i="1"/>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
        <p:nvSpPr>
          <p:cNvPr id="603" name="Google Shape;603;p44: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4" name="Google Shape;604;p44:notes"/>
          <p:cNvSpPr txBox="1">
            <a:spLocks noGrp="1"/>
          </p:cNvSpPr>
          <p:nvPr>
            <p:ph type="body" idx="1"/>
          </p:nvPr>
        </p:nvSpPr>
        <p:spPr>
          <a:xfrm>
            <a:off x="540907" y="4079650"/>
            <a:ext cx="6097935" cy="42236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Jim</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US"/>
              <a:t>This psychological intervention is </a:t>
            </a:r>
            <a:r>
              <a:rPr lang="en-US" b="1"/>
              <a:t>not psychotherapy,</a:t>
            </a:r>
            <a:r>
              <a:rPr lang="en-US"/>
              <a:t> nor is it a substitute for</a:t>
            </a:r>
            <a:endParaRPr/>
          </a:p>
          <a:p>
            <a:pPr marL="0" lvl="0" indent="0" algn="l" rtl="0">
              <a:spcBef>
                <a:spcPts val="0"/>
              </a:spcBef>
              <a:spcAft>
                <a:spcPts val="0"/>
              </a:spcAft>
              <a:buClr>
                <a:schemeClr val="dk1"/>
              </a:buClr>
              <a:buSzPts val="1100"/>
              <a:buFont typeface="Arial"/>
              <a:buNone/>
            </a:pPr>
            <a:r>
              <a:rPr lang="en-US"/>
              <a:t>such treatment.  Rather, ICI </a:t>
            </a:r>
            <a:r>
              <a:rPr lang="en-US" b="1"/>
              <a:t>aims at</a:t>
            </a:r>
            <a:r>
              <a:rPr lang="en-US"/>
              <a:t> placing crisis-exposed</a:t>
            </a:r>
            <a:endParaRPr/>
          </a:p>
          <a:p>
            <a:pPr marL="0" lvl="0" indent="0" algn="l" rtl="0">
              <a:spcBef>
                <a:spcPts val="0"/>
              </a:spcBef>
              <a:spcAft>
                <a:spcPts val="0"/>
              </a:spcAft>
              <a:buClr>
                <a:schemeClr val="dk1"/>
              </a:buClr>
              <a:buSzPts val="1100"/>
              <a:buFont typeface="Arial"/>
              <a:buNone/>
            </a:pPr>
            <a:r>
              <a:rPr lang="en-US"/>
              <a:t>students in a position from which they can i</a:t>
            </a:r>
            <a:r>
              <a:rPr lang="en-US" b="1"/>
              <a:t>ndependently cope with crisis generated</a:t>
            </a:r>
            <a:endParaRPr b="1"/>
          </a:p>
          <a:p>
            <a:pPr marL="0" lvl="0" indent="0" algn="l" rtl="0">
              <a:spcBef>
                <a:spcPts val="0"/>
              </a:spcBef>
              <a:spcAft>
                <a:spcPts val="0"/>
              </a:spcAft>
              <a:buClr>
                <a:schemeClr val="dk1"/>
              </a:buClr>
              <a:buSzPts val="1100"/>
              <a:buFont typeface="Arial"/>
              <a:buNone/>
            </a:pPr>
            <a:r>
              <a:rPr lang="en-US" b="1"/>
              <a:t>problems </a:t>
            </a:r>
            <a:r>
              <a:rPr lang="en-US"/>
              <a:t>(if the psychological injury was not severe), </a:t>
            </a:r>
            <a:r>
              <a:rPr lang="en-US" b="1"/>
              <a:t>or from which</a:t>
            </a:r>
            <a:endParaRPr b="1"/>
          </a:p>
          <a:p>
            <a:pPr marL="0" lvl="0" indent="0" algn="l" rtl="0">
              <a:spcBef>
                <a:spcPts val="0"/>
              </a:spcBef>
              <a:spcAft>
                <a:spcPts val="0"/>
              </a:spcAft>
              <a:buClr>
                <a:schemeClr val="dk1"/>
              </a:buClr>
              <a:buSzPts val="1100"/>
              <a:buFont typeface="Arial"/>
              <a:buNone/>
            </a:pPr>
            <a:r>
              <a:rPr lang="en-US" b="1"/>
              <a:t>they can access psychotherapeutic treatment</a:t>
            </a:r>
            <a:r>
              <a:rPr lang="en-US"/>
              <a:t> (if the psychological injury was</a:t>
            </a:r>
            <a:endParaRPr/>
          </a:p>
          <a:p>
            <a:pPr marL="0" lvl="0" indent="0" algn="l" rtl="0">
              <a:spcBef>
                <a:spcPts val="0"/>
              </a:spcBef>
              <a:spcAft>
                <a:spcPts val="0"/>
              </a:spcAft>
              <a:buClr>
                <a:schemeClr val="dk1"/>
              </a:buClr>
              <a:buSzPts val="1100"/>
              <a:buFont typeface="Arial"/>
              <a:buNone/>
            </a:pPr>
            <a:r>
              <a:rPr lang="en-US"/>
              <a:t>severe).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For that minority of students who appear to have developed PTSD/mental illness</a:t>
            </a:r>
            <a:endParaRPr/>
          </a:p>
          <a:p>
            <a:pPr marL="0" lvl="0" indent="0" algn="l" rtl="0">
              <a:spcBef>
                <a:spcPts val="0"/>
              </a:spcBef>
              <a:spcAft>
                <a:spcPts val="0"/>
              </a:spcAft>
              <a:buClr>
                <a:schemeClr val="dk1"/>
              </a:buClr>
              <a:buSzPts val="1100"/>
              <a:buFont typeface="Arial"/>
              <a:buNone/>
            </a:pPr>
            <a:r>
              <a:rPr lang="en-US"/>
              <a:t>secondary to their crisis exposure, other treatment options should be made</a:t>
            </a:r>
            <a:endParaRPr/>
          </a:p>
          <a:p>
            <a:pPr marL="0" lvl="0" indent="0" algn="l" rtl="0">
              <a:spcBef>
                <a:spcPts val="0"/>
              </a:spcBef>
              <a:spcAft>
                <a:spcPts val="0"/>
              </a:spcAft>
              <a:buClr>
                <a:schemeClr val="dk1"/>
              </a:buClr>
              <a:buSzPts val="1100"/>
              <a:buFont typeface="Arial"/>
              <a:buNone/>
            </a:pPr>
            <a:r>
              <a:rPr lang="en-US"/>
              <a:t>available. These more intense services are typically not a part of initial school</a:t>
            </a:r>
            <a:endParaRPr/>
          </a:p>
          <a:p>
            <a:pPr marL="0" lvl="0" indent="0" algn="l" rtl="0">
              <a:spcBef>
                <a:spcPts val="0"/>
              </a:spcBef>
              <a:spcAft>
                <a:spcPts val="0"/>
              </a:spcAft>
              <a:buClr>
                <a:schemeClr val="dk1"/>
              </a:buClr>
              <a:buSzPts val="1100"/>
              <a:buFont typeface="Arial"/>
              <a:buNone/>
            </a:pPr>
            <a:r>
              <a:rPr lang="en-US"/>
              <a:t>crisis interventions and sometimes </a:t>
            </a:r>
            <a:r>
              <a:rPr lang="en-US" b="1"/>
              <a:t>require collaboration with, and referral to,</a:t>
            </a:r>
            <a:endParaRPr b="1"/>
          </a:p>
          <a:p>
            <a:pPr marL="0" lvl="0" indent="0" algn="l" rtl="0">
              <a:spcBef>
                <a:spcPts val="0"/>
              </a:spcBef>
              <a:spcAft>
                <a:spcPts val="0"/>
              </a:spcAft>
              <a:buClr>
                <a:schemeClr val="dk1"/>
              </a:buClr>
              <a:buSzPts val="1100"/>
              <a:buFont typeface="Arial"/>
              <a:buNone/>
            </a:pPr>
            <a:r>
              <a:rPr lang="en-US" b="1"/>
              <a:t>community-based mental health professionals</a:t>
            </a:r>
            <a:r>
              <a:rPr lang="en-US"/>
              <a:t>. List of referral sources should be done well in advance of any crisis!</a:t>
            </a:r>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
        <p:nvSpPr>
          <p:cNvPr id="612" name="Google Shape;612;p45:notes"/>
          <p:cNvSpPr>
            <a:spLocks noGrp="1" noRot="1" noChangeAspect="1"/>
          </p:cNvSpPr>
          <p:nvPr>
            <p:ph type="sldImg" idx="2"/>
          </p:nvPr>
        </p:nvSpPr>
        <p:spPr>
          <a:xfrm>
            <a:off x="1206500" y="48101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3" name="Google Shape;613;p45:notes"/>
          <p:cNvSpPr txBox="1">
            <a:spLocks noGrp="1"/>
          </p:cNvSpPr>
          <p:nvPr>
            <p:ph type="body" idx="1"/>
          </p:nvPr>
        </p:nvSpPr>
        <p:spPr>
          <a:xfrm>
            <a:off x="-182562" y="4079649"/>
            <a:ext cx="7038975" cy="5308825"/>
          </a:xfrm>
          <a:prstGeom prst="rect">
            <a:avLst/>
          </a:prstGeom>
          <a:noFill/>
          <a:ln>
            <a:noFill/>
          </a:ln>
        </p:spPr>
        <p:txBody>
          <a:bodyPr spcFirstLastPara="1" wrap="square" lIns="91425" tIns="45700" rIns="91425" bIns="45700" anchor="t" anchorCtr="0">
            <a:noAutofit/>
          </a:bodyPr>
          <a:lstStyle/>
          <a:p>
            <a:pPr marL="699378" lvl="1" indent="-233126" algn="l" rtl="0">
              <a:lnSpc>
                <a:spcPct val="80000"/>
              </a:lnSpc>
              <a:spcBef>
                <a:spcPts val="0"/>
              </a:spcBef>
              <a:spcAft>
                <a:spcPts val="0"/>
              </a:spcAft>
              <a:buNone/>
            </a:pPr>
            <a:r>
              <a:rPr lang="en-US" sz="1000" b="1" u="sng"/>
              <a:t>Jim</a:t>
            </a:r>
            <a:endParaRPr sz="1000" b="1" u="sng"/>
          </a:p>
          <a:p>
            <a:pPr marL="699378" lvl="1" indent="-233126" algn="l" rtl="0">
              <a:lnSpc>
                <a:spcPct val="80000"/>
              </a:lnSpc>
              <a:spcBef>
                <a:spcPts val="0"/>
              </a:spcBef>
              <a:spcAft>
                <a:spcPts val="0"/>
              </a:spcAft>
              <a:buNone/>
            </a:pPr>
            <a:endParaRPr sz="1000" b="1" u="sng"/>
          </a:p>
          <a:p>
            <a:pPr marL="699378" lvl="1" indent="-233126" algn="l" rtl="0">
              <a:lnSpc>
                <a:spcPct val="80000"/>
              </a:lnSpc>
              <a:spcBef>
                <a:spcPts val="0"/>
              </a:spcBef>
              <a:spcAft>
                <a:spcPts val="0"/>
              </a:spcAft>
              <a:buNone/>
            </a:pPr>
            <a:r>
              <a:rPr lang="en-US" b="1" u="sng"/>
              <a:t>Establish rapport</a:t>
            </a:r>
            <a:r>
              <a:rPr lang="en-US"/>
              <a:t>: Make psychological contact with the person in crisis.</a:t>
            </a:r>
            <a:endParaRPr sz="1400"/>
          </a:p>
          <a:p>
            <a:pPr marL="914400" lvl="0" indent="-317500" algn="l" rtl="0">
              <a:lnSpc>
                <a:spcPct val="80000"/>
              </a:lnSpc>
              <a:spcBef>
                <a:spcPts val="0"/>
              </a:spcBef>
              <a:spcAft>
                <a:spcPts val="0"/>
              </a:spcAft>
              <a:buSzPts val="1400"/>
              <a:buChar char="●"/>
            </a:pPr>
            <a:r>
              <a:rPr lang="en-US"/>
              <a:t>Introduction - Introduce yourself and inquire about basic needs.</a:t>
            </a:r>
            <a:endParaRPr sz="1400"/>
          </a:p>
          <a:p>
            <a:pPr marL="914400" lvl="0" indent="-317500" algn="l" rtl="0">
              <a:lnSpc>
                <a:spcPct val="80000"/>
              </a:lnSpc>
              <a:spcBef>
                <a:spcPts val="0"/>
              </a:spcBef>
              <a:spcAft>
                <a:spcPts val="0"/>
              </a:spcAft>
              <a:buSzPts val="1400"/>
              <a:buChar char="●"/>
            </a:pPr>
            <a:r>
              <a:rPr lang="en-US"/>
              <a:t>Empathy - Identify facts and feelings.</a:t>
            </a:r>
            <a:endParaRPr sz="1400"/>
          </a:p>
          <a:p>
            <a:pPr marL="914400" lvl="0" indent="-317500" algn="l" rtl="0">
              <a:lnSpc>
                <a:spcPct val="80000"/>
              </a:lnSpc>
              <a:spcBef>
                <a:spcPts val="0"/>
              </a:spcBef>
              <a:spcAft>
                <a:spcPts val="0"/>
              </a:spcAft>
              <a:buSzPts val="1400"/>
              <a:buChar char="●"/>
            </a:pPr>
            <a:r>
              <a:rPr lang="en-US"/>
              <a:t>Respect -Pause to listen and do not dominate conversation. Do not try to smooth things over.</a:t>
            </a:r>
            <a:endParaRPr sz="1400"/>
          </a:p>
          <a:p>
            <a:pPr marL="914400" lvl="0" indent="-317500" algn="l" rtl="0">
              <a:lnSpc>
                <a:spcPct val="80000"/>
              </a:lnSpc>
              <a:spcBef>
                <a:spcPts val="0"/>
              </a:spcBef>
              <a:spcAft>
                <a:spcPts val="0"/>
              </a:spcAft>
              <a:buSzPts val="1400"/>
              <a:buChar char="●"/>
            </a:pPr>
            <a:r>
              <a:rPr lang="en-US"/>
              <a:t>Warmth - Make nonverbal communication consistent with verbal message. Touch is used as indicated.</a:t>
            </a:r>
            <a:endParaRPr sz="1400"/>
          </a:p>
          <a:p>
            <a:pPr marL="699378" lvl="1" indent="-233126" algn="l" rtl="0">
              <a:lnSpc>
                <a:spcPct val="80000"/>
              </a:lnSpc>
              <a:spcBef>
                <a:spcPts val="0"/>
              </a:spcBef>
              <a:spcAft>
                <a:spcPts val="0"/>
              </a:spcAft>
              <a:buNone/>
            </a:pPr>
            <a:endParaRPr b="1" u="sng"/>
          </a:p>
          <a:p>
            <a:pPr marL="699378" lvl="1" indent="-233126" algn="l" rtl="0">
              <a:lnSpc>
                <a:spcPct val="80000"/>
              </a:lnSpc>
              <a:spcBef>
                <a:spcPts val="0"/>
              </a:spcBef>
              <a:spcAft>
                <a:spcPts val="0"/>
              </a:spcAft>
              <a:buNone/>
            </a:pPr>
            <a:r>
              <a:rPr lang="en-US" b="1" u="sng"/>
              <a:t>Identify and prioritize crisis problems</a:t>
            </a:r>
            <a:r>
              <a:rPr lang="en-US"/>
              <a:t>: </a:t>
            </a:r>
            <a:endParaRPr/>
          </a:p>
          <a:p>
            <a:pPr marL="914400" lvl="0" indent="-317500" algn="l" rtl="0">
              <a:lnSpc>
                <a:spcPct val="80000"/>
              </a:lnSpc>
              <a:spcBef>
                <a:spcPts val="0"/>
              </a:spcBef>
              <a:spcAft>
                <a:spcPts val="0"/>
              </a:spcAft>
              <a:buSzPts val="1400"/>
              <a:buChar char="●"/>
            </a:pPr>
            <a:r>
              <a:rPr lang="en-US"/>
              <a:t>Identify the most immediate concerns.</a:t>
            </a:r>
            <a:endParaRPr/>
          </a:p>
          <a:p>
            <a:pPr marL="914400" lvl="0" indent="-317500" algn="l" rtl="0">
              <a:lnSpc>
                <a:spcPct val="80000"/>
              </a:lnSpc>
              <a:spcBef>
                <a:spcPts val="0"/>
              </a:spcBef>
              <a:spcAft>
                <a:spcPts val="0"/>
              </a:spcAft>
              <a:buSzPts val="1400"/>
              <a:buChar char="●"/>
            </a:pPr>
            <a:r>
              <a:rPr lang="en-US"/>
              <a:t>Inquire about what happened: The crisis story. </a:t>
            </a:r>
            <a:endParaRPr/>
          </a:p>
          <a:p>
            <a:pPr marL="914400" lvl="0" indent="-317500" algn="l" rtl="0">
              <a:lnSpc>
                <a:spcPct val="80000"/>
              </a:lnSpc>
              <a:spcBef>
                <a:spcPts val="0"/>
              </a:spcBef>
              <a:spcAft>
                <a:spcPts val="0"/>
              </a:spcAft>
              <a:buSzPts val="1400"/>
              <a:buChar char="●"/>
            </a:pPr>
            <a:r>
              <a:rPr lang="en-US"/>
              <a:t>Inquire about the problems generated by the crisis event. </a:t>
            </a:r>
            <a:endParaRPr/>
          </a:p>
          <a:p>
            <a:pPr marL="914400" lvl="0" indent="-317500" algn="l" rtl="0">
              <a:lnSpc>
                <a:spcPct val="80000"/>
              </a:lnSpc>
              <a:spcBef>
                <a:spcPts val="0"/>
              </a:spcBef>
              <a:spcAft>
                <a:spcPts val="0"/>
              </a:spcAft>
              <a:buSzPts val="1400"/>
              <a:buChar char="●"/>
            </a:pPr>
            <a:r>
              <a:rPr lang="en-US"/>
              <a:t>Rank order problems.</a:t>
            </a:r>
            <a:endParaRPr sz="1400"/>
          </a:p>
          <a:p>
            <a:pPr marL="699378" lvl="1" indent="-233126" algn="l" rtl="0">
              <a:lnSpc>
                <a:spcPct val="80000"/>
              </a:lnSpc>
              <a:spcBef>
                <a:spcPts val="0"/>
              </a:spcBef>
              <a:spcAft>
                <a:spcPts val="0"/>
              </a:spcAft>
              <a:buNone/>
            </a:pPr>
            <a:endParaRPr b="1" u="sng"/>
          </a:p>
          <a:p>
            <a:pPr marL="699379" lvl="1" indent="-233126" algn="l" rtl="0">
              <a:lnSpc>
                <a:spcPct val="80000"/>
              </a:lnSpc>
              <a:spcBef>
                <a:spcPts val="0"/>
              </a:spcBef>
              <a:spcAft>
                <a:spcPts val="0"/>
              </a:spcAft>
              <a:buNone/>
            </a:pPr>
            <a:r>
              <a:rPr lang="en-US" b="1" u="sng"/>
              <a:t>Address crisis problems</a:t>
            </a:r>
            <a:r>
              <a:rPr lang="en-US"/>
              <a:t>: Identify possible solutions and take some action.</a:t>
            </a:r>
            <a:endParaRPr sz="1400"/>
          </a:p>
          <a:p>
            <a:pPr marL="914400" lvl="0" indent="-317500" algn="l" rtl="0">
              <a:lnSpc>
                <a:spcPct val="80000"/>
              </a:lnSpc>
              <a:spcBef>
                <a:spcPts val="0"/>
              </a:spcBef>
              <a:spcAft>
                <a:spcPts val="0"/>
              </a:spcAft>
              <a:buSzPts val="1400"/>
              <a:buChar char="●"/>
            </a:pPr>
            <a:r>
              <a:rPr lang="en-US" b="1"/>
              <a:t>Ask</a:t>
            </a:r>
            <a:r>
              <a:rPr lang="en-US"/>
              <a:t> about coping attempts already made.</a:t>
            </a:r>
            <a:endParaRPr sz="1400"/>
          </a:p>
          <a:p>
            <a:pPr marL="914400" lvl="0" indent="-317500" algn="l" rtl="0">
              <a:lnSpc>
                <a:spcPct val="80000"/>
              </a:lnSpc>
              <a:spcBef>
                <a:spcPts val="0"/>
              </a:spcBef>
              <a:spcAft>
                <a:spcPts val="0"/>
              </a:spcAft>
              <a:buSzPts val="1400"/>
              <a:buChar char="●"/>
            </a:pPr>
            <a:r>
              <a:rPr lang="en-US" b="1"/>
              <a:t>Facilitate</a:t>
            </a:r>
            <a:r>
              <a:rPr lang="en-US"/>
              <a:t> exploration of additional coping strategies.</a:t>
            </a:r>
            <a:endParaRPr sz="1400"/>
          </a:p>
          <a:p>
            <a:pPr marL="914400" lvl="0" indent="-317500" algn="l" rtl="0">
              <a:lnSpc>
                <a:spcPct val="80000"/>
              </a:lnSpc>
              <a:spcBef>
                <a:spcPts val="0"/>
              </a:spcBef>
              <a:spcAft>
                <a:spcPts val="0"/>
              </a:spcAft>
              <a:buSzPts val="1400"/>
              <a:buChar char="●"/>
            </a:pPr>
            <a:r>
              <a:rPr lang="en-US" b="1"/>
              <a:t>Propose</a:t>
            </a:r>
            <a:r>
              <a:rPr lang="en-US"/>
              <a:t> other alternative coping strategies. If lethality is low </a:t>
            </a:r>
            <a:r>
              <a:rPr lang="en-US" b="1"/>
              <a:t>and</a:t>
            </a:r>
            <a:r>
              <a:rPr lang="en-US"/>
              <a:t> student is capable of action, then take a </a:t>
            </a:r>
            <a:r>
              <a:rPr lang="en-US" b="1"/>
              <a:t>facilitative stance.</a:t>
            </a:r>
            <a:r>
              <a:rPr lang="en-US"/>
              <a:t> If lethality is high </a:t>
            </a:r>
            <a:r>
              <a:rPr lang="en-US" b="1"/>
              <a:t>or</a:t>
            </a:r>
            <a:r>
              <a:rPr lang="en-US"/>
              <a:t> student is not capable of acting, then take a </a:t>
            </a:r>
            <a:r>
              <a:rPr lang="en-US" b="1"/>
              <a:t>directive stance</a:t>
            </a:r>
            <a:r>
              <a:rPr lang="en-US"/>
              <a:t>.</a:t>
            </a:r>
            <a:endParaRPr sz="1400"/>
          </a:p>
          <a:p>
            <a:pPr marL="699378" lvl="1" indent="-233126" algn="l" rtl="0">
              <a:lnSpc>
                <a:spcPct val="80000"/>
              </a:lnSpc>
              <a:spcBef>
                <a:spcPts val="0"/>
              </a:spcBef>
              <a:spcAft>
                <a:spcPts val="0"/>
              </a:spcAft>
              <a:buNone/>
            </a:pPr>
            <a:endParaRPr b="1" u="sng"/>
          </a:p>
          <a:p>
            <a:pPr marL="699379" lvl="1" indent="-233126" algn="l" rtl="0">
              <a:lnSpc>
                <a:spcPct val="80000"/>
              </a:lnSpc>
              <a:spcBef>
                <a:spcPts val="0"/>
              </a:spcBef>
              <a:spcAft>
                <a:spcPts val="0"/>
              </a:spcAft>
              <a:buNone/>
            </a:pPr>
            <a:r>
              <a:rPr lang="en-US" b="1" u="sng"/>
              <a:t>Review progress</a:t>
            </a:r>
            <a:r>
              <a:rPr lang="en-US"/>
              <a:t>: Ensure the individual is moving toward adaptive crisis resolution.</a:t>
            </a:r>
            <a:endParaRPr sz="1400"/>
          </a:p>
          <a:p>
            <a:pPr marL="914400" lvl="0" indent="-317500" algn="l" rtl="0">
              <a:lnSpc>
                <a:spcPct val="80000"/>
              </a:lnSpc>
              <a:spcBef>
                <a:spcPts val="0"/>
              </a:spcBef>
              <a:spcAft>
                <a:spcPts val="0"/>
              </a:spcAft>
              <a:buSzPts val="1400"/>
              <a:buChar char="●"/>
            </a:pPr>
            <a:r>
              <a:rPr lang="en-US"/>
              <a:t>Secure identifying information including, if not already known, primary social support providers (e.g., parents, teachers).</a:t>
            </a:r>
            <a:endParaRPr sz="1400"/>
          </a:p>
          <a:p>
            <a:pPr marL="914400" lvl="0" indent="-317500" algn="l" rtl="0">
              <a:lnSpc>
                <a:spcPct val="80000"/>
              </a:lnSpc>
              <a:spcBef>
                <a:spcPts val="0"/>
              </a:spcBef>
              <a:spcAft>
                <a:spcPts val="0"/>
              </a:spcAft>
              <a:buSzPts val="1400"/>
              <a:buChar char="●"/>
            </a:pPr>
            <a:r>
              <a:rPr lang="en-US"/>
              <a:t>Agree on a time for re-contact/follow-up. </a:t>
            </a:r>
            <a:endParaRPr/>
          </a:p>
          <a:p>
            <a:pPr marL="914400" lvl="0" indent="-317500" algn="l" rtl="0">
              <a:lnSpc>
                <a:spcPct val="80000"/>
              </a:lnSpc>
              <a:spcBef>
                <a:spcPts val="0"/>
              </a:spcBef>
              <a:spcAft>
                <a:spcPts val="0"/>
              </a:spcAft>
              <a:buSzPts val="1400"/>
              <a:buChar char="●"/>
            </a:pPr>
            <a:r>
              <a:rPr lang="en-US"/>
              <a:t>Assess if immediate coping has been restored, support has been obtained, and lethality reduced. </a:t>
            </a:r>
            <a:endParaRPr sz="1400"/>
          </a:p>
          <a:p>
            <a:pPr marL="233126" lvl="0" indent="-233126" algn="l" rtl="0">
              <a:lnSpc>
                <a:spcPct val="80000"/>
              </a:lnSpc>
              <a:spcBef>
                <a:spcPts val="0"/>
              </a:spcBef>
              <a:spcAft>
                <a:spcPts val="0"/>
              </a:spcAft>
              <a:buNone/>
            </a:pPr>
            <a:endParaRPr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6586106fca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6586106fca_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197" name="Google Shape;197;g16586106fca_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US" b="1">
                <a:latin typeface="Times"/>
                <a:ea typeface="Times"/>
                <a:cs typeface="Times"/>
                <a:sym typeface="Times"/>
              </a:rPr>
              <a:t>Jen</a:t>
            </a:r>
            <a:endParaRPr b="1">
              <a:latin typeface="Times"/>
              <a:ea typeface="Times"/>
              <a:cs typeface="Times"/>
              <a:sym typeface="Times"/>
            </a:endParaRPr>
          </a:p>
          <a:p>
            <a:pPr marL="0" lvl="0" indent="0" algn="l" rtl="0">
              <a:lnSpc>
                <a:spcPct val="95000"/>
              </a:lnSpc>
              <a:spcBef>
                <a:spcPts val="0"/>
              </a:spcBef>
              <a:spcAft>
                <a:spcPts val="0"/>
              </a:spcAft>
              <a:buNone/>
            </a:pPr>
            <a:endParaRPr b="1">
              <a:latin typeface="Times"/>
              <a:ea typeface="Times"/>
              <a:cs typeface="Times"/>
              <a:sym typeface="Times"/>
            </a:endParaRPr>
          </a:p>
          <a:p>
            <a:pPr marL="0" lvl="0" indent="0" algn="l" rtl="0">
              <a:lnSpc>
                <a:spcPct val="95000"/>
              </a:lnSpc>
              <a:spcBef>
                <a:spcPts val="0"/>
              </a:spcBef>
              <a:spcAft>
                <a:spcPts val="0"/>
              </a:spcAft>
              <a:buNone/>
            </a:pPr>
            <a:r>
              <a:rPr lang="en-US" sz="1200" b="0" i="0" u="none" strike="noStrike">
                <a:solidFill>
                  <a:schemeClr val="dk1"/>
                </a:solidFill>
                <a:latin typeface="Times"/>
                <a:ea typeface="Times"/>
                <a:cs typeface="Times"/>
                <a:sym typeface="Times"/>
              </a:rPr>
              <a:t>A topic covered in both Workshops is the need to assess the effectiveness of the school’s prevention and intervention efforts.</a:t>
            </a:r>
            <a:endParaRPr/>
          </a:p>
          <a:p>
            <a:pPr marL="0" lvl="0" indent="0" algn="l" rtl="0">
              <a:lnSpc>
                <a:spcPct val="95000"/>
              </a:lnSpc>
              <a:spcBef>
                <a:spcPts val="0"/>
              </a:spcBef>
              <a:spcAft>
                <a:spcPts val="0"/>
              </a:spcAft>
              <a:buNone/>
            </a:pPr>
            <a:endParaRPr sz="1200" b="0" i="0" u="sng" strike="noStrike">
              <a:solidFill>
                <a:schemeClr val="dk1"/>
              </a:solidFill>
              <a:latin typeface="Times"/>
              <a:ea typeface="Times"/>
              <a:cs typeface="Times"/>
              <a:sym typeface="Times"/>
            </a:endParaRPr>
          </a:p>
          <a:p>
            <a:pPr marL="0" lvl="0" indent="0" algn="l" rtl="0">
              <a:lnSpc>
                <a:spcPct val="95000"/>
              </a:lnSpc>
              <a:spcBef>
                <a:spcPts val="0"/>
              </a:spcBef>
              <a:spcAft>
                <a:spcPts val="0"/>
              </a:spcAft>
              <a:buNone/>
            </a:pPr>
            <a:r>
              <a:rPr lang="en-US" sz="1200" b="0" i="0" u="sng" strike="noStrike">
                <a:solidFill>
                  <a:schemeClr val="dk1"/>
                </a:solidFill>
                <a:latin typeface="Times"/>
                <a:ea typeface="Times"/>
                <a:cs typeface="Times"/>
                <a:sym typeface="Times"/>
              </a:rPr>
              <a:t>Needs assessment </a:t>
            </a:r>
            <a:r>
              <a:rPr lang="en-US" sz="1200" b="0" i="0" u="none" strike="noStrike">
                <a:solidFill>
                  <a:schemeClr val="dk1"/>
                </a:solidFill>
                <a:latin typeface="Times"/>
                <a:ea typeface="Times"/>
                <a:cs typeface="Times"/>
                <a:sym typeface="Times"/>
              </a:rPr>
              <a:t>is to identify areas to be addressed so that plans and strategies may be developed to focus on these needs. The needs assessment, done as part of a vulnerability assessment, is particularly valuable, as it focuses on information in the local context. </a:t>
            </a:r>
            <a:endParaRPr/>
          </a:p>
          <a:p>
            <a:pPr marL="0" lvl="0" indent="0" algn="l" rtl="0">
              <a:lnSpc>
                <a:spcPct val="95000"/>
              </a:lnSpc>
              <a:spcBef>
                <a:spcPts val="0"/>
              </a:spcBef>
              <a:spcAft>
                <a:spcPts val="0"/>
              </a:spcAft>
              <a:buNone/>
            </a:pPr>
            <a:endParaRPr sz="1200" b="0" i="0" u="none" strike="noStrike">
              <a:solidFill>
                <a:schemeClr val="dk1"/>
              </a:solidFill>
              <a:latin typeface="Times"/>
              <a:ea typeface="Times"/>
              <a:cs typeface="Times"/>
              <a:sym typeface="Times"/>
            </a:endParaRPr>
          </a:p>
          <a:p>
            <a:pPr marL="0" lvl="0" indent="0" algn="l" rtl="0">
              <a:lnSpc>
                <a:spcPct val="95000"/>
              </a:lnSpc>
              <a:spcBef>
                <a:spcPts val="0"/>
              </a:spcBef>
              <a:spcAft>
                <a:spcPts val="0"/>
              </a:spcAft>
              <a:buNone/>
            </a:pPr>
            <a:r>
              <a:rPr lang="en-US" sz="1200" b="0" i="0" u="sng" strike="noStrike">
                <a:solidFill>
                  <a:schemeClr val="dk1"/>
                </a:solidFill>
                <a:latin typeface="Times"/>
                <a:ea typeface="Times"/>
                <a:cs typeface="Times"/>
                <a:sym typeface="Times"/>
              </a:rPr>
              <a:t>Process analysis </a:t>
            </a:r>
            <a:r>
              <a:rPr lang="en-US" sz="1200" b="0" i="0" u="none" strike="noStrike">
                <a:solidFill>
                  <a:schemeClr val="dk1"/>
                </a:solidFill>
                <a:latin typeface="Times"/>
                <a:ea typeface="Times"/>
                <a:cs typeface="Times"/>
                <a:sym typeface="Times"/>
              </a:rPr>
              <a:t>is to understand what was done and by whom, and to assess whether these activities were consistent with established plans. Sometimes referred to as procedural integrity, treatment integrity, or formative assessment, the emphasis is on obtaining information about the specific activities implemented. </a:t>
            </a:r>
            <a:endParaRPr/>
          </a:p>
          <a:p>
            <a:pPr marL="0" lvl="0" indent="0" algn="l" rtl="0">
              <a:spcBef>
                <a:spcPts val="0"/>
              </a:spcBef>
              <a:spcAft>
                <a:spcPts val="0"/>
              </a:spcAft>
              <a:buNone/>
            </a:pPr>
            <a:endParaRPr sz="1200" b="0" i="0" u="none" strike="noStrike">
              <a:solidFill>
                <a:schemeClr val="dk1"/>
              </a:solidFill>
              <a:latin typeface="Times"/>
              <a:ea typeface="Times"/>
              <a:cs typeface="Times"/>
              <a:sym typeface="Times"/>
            </a:endParaRPr>
          </a:p>
          <a:p>
            <a:pPr marL="0" lvl="0" indent="0" algn="l" rtl="0">
              <a:spcBef>
                <a:spcPts val="0"/>
              </a:spcBef>
              <a:spcAft>
                <a:spcPts val="0"/>
              </a:spcAft>
              <a:buNone/>
            </a:pPr>
            <a:r>
              <a:rPr lang="en-US" sz="1200" b="0" i="0" u="sng" strike="noStrike">
                <a:solidFill>
                  <a:schemeClr val="dk1"/>
                </a:solidFill>
                <a:latin typeface="Times"/>
                <a:ea typeface="Times"/>
                <a:cs typeface="Times"/>
                <a:sym typeface="Times"/>
              </a:rPr>
              <a:t>Outcome evaluation</a:t>
            </a:r>
            <a:r>
              <a:rPr lang="en-US" sz="1200" b="0" i="0" u="none" strike="noStrike">
                <a:solidFill>
                  <a:schemeClr val="dk1"/>
                </a:solidFill>
                <a:latin typeface="Times"/>
                <a:ea typeface="Times"/>
                <a:cs typeface="Times"/>
                <a:sym typeface="Times"/>
              </a:rPr>
              <a:t> should focus on the stated objectives of crisis prevention, preparedness, response, and recovery activities. Outcome evaluation is sometimes referred to as summative evaluation, in that the focus is on assessing the effectiveness of one‘s efforts. </a:t>
            </a:r>
            <a:endParaRPr/>
          </a:p>
          <a:p>
            <a:pPr marL="0" lvl="0" indent="0" algn="l" rtl="0">
              <a:spcBef>
                <a:spcPts val="0"/>
              </a:spcBef>
              <a:spcAft>
                <a:spcPts val="0"/>
              </a:spcAft>
              <a:buNone/>
            </a:pPr>
            <a:endParaRPr sz="1200" b="0" i="0" u="none" strike="noStrike">
              <a:solidFill>
                <a:schemeClr val="dk1"/>
              </a:solidFill>
              <a:latin typeface="Times"/>
              <a:ea typeface="Times"/>
              <a:cs typeface="Times"/>
              <a:sym typeface="Times"/>
            </a:endParaRPr>
          </a:p>
          <a:p>
            <a:pPr marL="0" lvl="0" indent="0" algn="l" rtl="0">
              <a:spcBef>
                <a:spcPts val="0"/>
              </a:spcBef>
              <a:spcAft>
                <a:spcPts val="0"/>
              </a:spcAft>
              <a:buNone/>
            </a:pPr>
            <a:r>
              <a:rPr lang="en-US" sz="1200" b="0" i="0" u="none" strike="noStrike">
                <a:solidFill>
                  <a:schemeClr val="dk1"/>
                </a:solidFill>
                <a:latin typeface="Times"/>
                <a:ea typeface="Times"/>
                <a:cs typeface="Times"/>
                <a:sym typeface="Times"/>
              </a:rPr>
              <a:t>The PREP</a:t>
            </a:r>
            <a:r>
              <a:rPr lang="en-US" sz="1200" b="0" i="0" u="sng" strike="noStrike">
                <a:solidFill>
                  <a:schemeClr val="dk1"/>
                </a:solidFill>
                <a:latin typeface="Times"/>
                <a:ea typeface="Times"/>
                <a:cs typeface="Times"/>
                <a:sym typeface="Times"/>
              </a:rPr>
              <a:t>a</a:t>
            </a:r>
            <a:r>
              <a:rPr lang="en-US" sz="1200" b="0" i="0" u="none" strike="noStrike">
                <a:solidFill>
                  <a:schemeClr val="dk1"/>
                </a:solidFill>
                <a:latin typeface="Times"/>
                <a:ea typeface="Times"/>
                <a:cs typeface="Times"/>
                <a:sym typeface="Times"/>
              </a:rPr>
              <a:t>RE curriculum addresses each of these examination strategies and provides example forms to guide each of these processes.</a:t>
            </a:r>
            <a:endParaRPr/>
          </a:p>
          <a:p>
            <a:pPr marL="0" lvl="0" indent="0" algn="l" rtl="0">
              <a:spcBef>
                <a:spcPts val="0"/>
              </a:spcBef>
              <a:spcAft>
                <a:spcPts val="0"/>
              </a:spcAft>
              <a:buNone/>
            </a:pPr>
            <a:endParaRPr/>
          </a:p>
        </p:txBody>
      </p:sp>
      <p:sp>
        <p:nvSpPr>
          <p:cNvPr id="622" name="Google Shape;62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Jen</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Sample Presentation Language:</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Participants consistently experience </a:t>
            </a:r>
            <a:r>
              <a:rPr lang="en-US" i="1"/>
              <a:t>significant gains in knowledge  </a:t>
            </a:r>
            <a:r>
              <a:rPr lang="en-US"/>
              <a:t>toward crisis prevention and intervention on pre/post measures for both workshops. </a:t>
            </a:r>
            <a:endParaRPr/>
          </a:p>
          <a:p>
            <a:pPr marL="0" lvl="0" indent="0" algn="l" rtl="0">
              <a:spcBef>
                <a:spcPts val="0"/>
              </a:spcBef>
              <a:spcAft>
                <a:spcPts val="0"/>
              </a:spcAft>
              <a:buNone/>
            </a:pPr>
            <a:endParaRPr/>
          </a:p>
          <a:p>
            <a:pPr marL="0" lvl="0" indent="0" algn="l" rtl="0">
              <a:spcBef>
                <a:spcPts val="0"/>
              </a:spcBef>
              <a:spcAft>
                <a:spcPts val="0"/>
              </a:spcAft>
              <a:buNone/>
            </a:pPr>
            <a:r>
              <a:rPr lang="en-US" b="1"/>
              <a:t>Background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This data comes from program evaluation data gathered and summarized by the PREPaRE workgroup from workshops conducted from July 2011 through November 2012.</a:t>
            </a:r>
            <a:endParaRPr/>
          </a:p>
          <a:p>
            <a:pPr marL="0" lvl="0" indent="0" algn="l" rtl="0">
              <a:spcBef>
                <a:spcPts val="0"/>
              </a:spcBef>
              <a:spcAft>
                <a:spcPts val="0"/>
              </a:spcAft>
              <a:buNone/>
            </a:pPr>
            <a:endParaRPr/>
          </a:p>
        </p:txBody>
      </p:sp>
      <p:sp>
        <p:nvSpPr>
          <p:cNvPr id="631" name="Google Shape;631;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Jen</a:t>
            </a:r>
            <a:endParaRPr b="1"/>
          </a:p>
        </p:txBody>
      </p:sp>
      <p:sp>
        <p:nvSpPr>
          <p:cNvPr id="655" name="Google Shape;65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6586106fca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6586106fca_4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Jen</a:t>
            </a:r>
            <a:endParaRPr b="1"/>
          </a:p>
          <a:p>
            <a:pPr marL="0" lvl="0" indent="0" algn="l" rtl="0">
              <a:spcBef>
                <a:spcPts val="0"/>
              </a:spcBef>
              <a:spcAft>
                <a:spcPts val="0"/>
              </a:spcAft>
              <a:buNone/>
            </a:pPr>
            <a:endParaRPr/>
          </a:p>
          <a:p>
            <a:pPr marL="0" lvl="0" indent="0" algn="l" rtl="0">
              <a:spcBef>
                <a:spcPts val="0"/>
              </a:spcBef>
              <a:spcAft>
                <a:spcPts val="0"/>
              </a:spcAft>
              <a:buNone/>
            </a:pPr>
            <a:r>
              <a:rPr lang="en-US"/>
              <a:t>Action Steps Activity</a:t>
            </a:r>
            <a:endParaRPr/>
          </a:p>
          <a:p>
            <a:pPr marL="0" lvl="0" indent="0" algn="l" rtl="0">
              <a:spcBef>
                <a:spcPts val="0"/>
              </a:spcBef>
              <a:spcAft>
                <a:spcPts val="0"/>
              </a:spcAft>
              <a:buNone/>
            </a:pPr>
            <a:endParaRPr/>
          </a:p>
        </p:txBody>
      </p:sp>
      <p:sp>
        <p:nvSpPr>
          <p:cNvPr id="663" name="Google Shape;663;g16586106fca_4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1568450" y="685800"/>
            <a:ext cx="3719513" cy="2789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205563" y="3600893"/>
            <a:ext cx="6464595" cy="4857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TRACY</a:t>
            </a:r>
            <a:endParaRPr b="1"/>
          </a:p>
          <a:p>
            <a:pPr marL="0" lvl="0" indent="0" algn="l" rtl="0">
              <a:spcBef>
                <a:spcPts val="0"/>
              </a:spcBef>
              <a:spcAft>
                <a:spcPts val="0"/>
              </a:spcAft>
              <a:buNone/>
            </a:pPr>
            <a:r>
              <a:rPr lang="en-US" b="1"/>
              <a:t>About the Report:</a:t>
            </a:r>
            <a:endParaRPr/>
          </a:p>
          <a:p>
            <a:pPr marL="0" lvl="0" indent="0" algn="l" rtl="0">
              <a:spcBef>
                <a:spcPts val="0"/>
              </a:spcBef>
              <a:spcAft>
                <a:spcPts val="0"/>
              </a:spcAft>
              <a:buNone/>
            </a:pPr>
            <a:r>
              <a:rPr lang="en-US"/>
              <a:t>The</a:t>
            </a:r>
            <a:r>
              <a:rPr lang="en-US" b="1" i="1"/>
              <a:t> 2022 State of School Safety Report </a:t>
            </a:r>
            <a:r>
              <a:rPr lang="en-US"/>
              <a:t>is now available</a:t>
            </a:r>
            <a:r>
              <a:rPr lang="en-US" i="1"/>
              <a:t>.</a:t>
            </a:r>
            <a:r>
              <a:rPr lang="en-US"/>
              <a:t> </a:t>
            </a:r>
            <a:r>
              <a:rPr lang="en-US" u="sng">
                <a:solidFill>
                  <a:schemeClr val="hlink"/>
                </a:solidFill>
                <a:hlinkClick r:id="rId3"/>
              </a:rPr>
              <a:t>Download</a:t>
            </a:r>
            <a:r>
              <a:rPr lang="en-US"/>
              <a:t> our latest report to see where our school communities lie on the spectrum of safety awareness and preparedness. This fifth annual report highlights safety issues important to all stakeholders and identifies areas where further exploration, education, and conversations are needed. Schools and local communities are encouraged to use these findings to drive the important – and sometimes difficult – conversations necessary to address the myriad issues impacting the safety and security of our school communities.</a:t>
            </a:r>
            <a:endParaRPr/>
          </a:p>
          <a:p>
            <a:pPr marL="0" lvl="0" indent="0" algn="l" rtl="0">
              <a:spcBef>
                <a:spcPts val="0"/>
              </a:spcBef>
              <a:spcAft>
                <a:spcPts val="0"/>
              </a:spcAft>
              <a:buNone/>
            </a:pPr>
            <a:r>
              <a:rPr lang="en-US" b="1"/>
              <a:t>Topic Covered Include:</a:t>
            </a:r>
            <a:endParaRPr/>
          </a:p>
          <a:p>
            <a:pPr marL="0" lvl="0" indent="0" algn="l" rtl="0">
              <a:spcBef>
                <a:spcPts val="0"/>
              </a:spcBef>
              <a:spcAft>
                <a:spcPts val="0"/>
              </a:spcAft>
              <a:buNone/>
            </a:pPr>
            <a:r>
              <a:rPr lang="en-US"/>
              <a:t>Safety preparedness, threat concerns, mental health, social and emotional learning, behavior threat assessment and management, physical security concerns, communication gaps between stakeholders, school safety shortcomings, and recommendations for moving forward.</a:t>
            </a:r>
            <a:endParaRPr/>
          </a:p>
          <a:p>
            <a:pPr marL="0" lvl="0" indent="0" algn="l" rtl="0">
              <a:spcBef>
                <a:spcPts val="0"/>
              </a:spcBef>
              <a:spcAft>
                <a:spcPts val="0"/>
              </a:spcAft>
              <a:buNone/>
            </a:pPr>
            <a:endParaRPr sz="1200">
              <a:latin typeface="Arial"/>
              <a:ea typeface="Arial"/>
              <a:cs typeface="Arial"/>
              <a:sym typeface="Arial"/>
            </a:endParaRPr>
          </a:p>
        </p:txBody>
      </p:sp>
      <p:sp>
        <p:nvSpPr>
          <p:cNvPr id="207" name="Google Shape;20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9" name="Google Shape;699;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0" name="Google Shape;710;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7:notes"/>
          <p:cNvSpPr>
            <a:spLocks noGrp="1" noRot="1" noChangeAspect="1"/>
          </p:cNvSpPr>
          <p:nvPr>
            <p:ph type="sldImg" idx="2"/>
          </p:nvPr>
        </p:nvSpPr>
        <p:spPr>
          <a:xfrm>
            <a:off x="1854200" y="211138"/>
            <a:ext cx="3186113" cy="2389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57:notes"/>
          <p:cNvSpPr txBox="1">
            <a:spLocks noGrp="1"/>
          </p:cNvSpPr>
          <p:nvPr>
            <p:ph type="body" idx="1"/>
          </p:nvPr>
        </p:nvSpPr>
        <p:spPr>
          <a:xfrm>
            <a:off x="191387" y="2764465"/>
            <a:ext cx="6500036" cy="56937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Arial"/>
                <a:ea typeface="Arial"/>
                <a:cs typeface="Arial"/>
                <a:sym typeface="Arial"/>
              </a:rPr>
              <a:t>Presentation Note:</a:t>
            </a:r>
            <a:endParaRPr/>
          </a:p>
          <a:p>
            <a:pPr marL="0" lvl="0" indent="0" algn="l" rtl="0">
              <a:spcBef>
                <a:spcPts val="0"/>
              </a:spcBef>
              <a:spcAft>
                <a:spcPts val="0"/>
              </a:spcAft>
              <a:buNone/>
            </a:pPr>
            <a:endParaRPr sz="1200" b="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Should participants seek more information regarding any research cited during the presentation, the reference list is provided here.</a:t>
            </a:r>
            <a:endParaRPr/>
          </a:p>
          <a:p>
            <a:pPr marL="0" lvl="0" indent="0" algn="l" rtl="0">
              <a:spcBef>
                <a:spcPts val="0"/>
              </a:spcBef>
              <a:spcAft>
                <a:spcPts val="0"/>
              </a:spcAft>
              <a:buNone/>
            </a:pPr>
            <a:endParaRPr sz="1200" b="0" i="0" u="none" strike="noStrike">
              <a:solidFill>
                <a:schemeClr val="dk1"/>
              </a:solidFill>
              <a:latin typeface="Times"/>
              <a:ea typeface="Times"/>
              <a:cs typeface="Times"/>
              <a:sym typeface="Times"/>
            </a:endParaRPr>
          </a:p>
          <a:p>
            <a:pPr marL="0" lvl="0" indent="0" algn="l" rtl="0">
              <a:spcBef>
                <a:spcPts val="0"/>
              </a:spcBef>
              <a:spcAft>
                <a:spcPts val="0"/>
              </a:spcAft>
              <a:buNone/>
            </a:pPr>
            <a:r>
              <a:rPr lang="en-US" sz="1000" b="0" i="0" u="none" strike="noStrike">
                <a:solidFill>
                  <a:schemeClr val="dk1"/>
                </a:solidFill>
                <a:latin typeface="Times"/>
                <a:ea typeface="Times"/>
                <a:cs typeface="Times"/>
                <a:sym typeface="Times"/>
              </a:rPr>
              <a:t>Bailey, K.A. (2006). Legal knowledge related to school violence and school safety, In S. R. Jimerson &amp; M. Furlong (Eds.), </a:t>
            </a:r>
            <a:r>
              <a:rPr lang="en-US" sz="1000" b="0" i="1" u="none" strike="noStrike">
                <a:solidFill>
                  <a:schemeClr val="dk1"/>
                </a:solidFill>
                <a:latin typeface="Times"/>
                <a:ea typeface="Times"/>
                <a:cs typeface="Times"/>
                <a:sym typeface="Times"/>
              </a:rPr>
              <a:t>Handbook of school violence and school safety: From research to practice </a:t>
            </a:r>
            <a:r>
              <a:rPr lang="en-US" sz="1000" b="0" i="0" u="none" strike="noStrike">
                <a:solidFill>
                  <a:schemeClr val="dk1"/>
                </a:solidFill>
                <a:latin typeface="Times"/>
                <a:ea typeface="Times"/>
                <a:cs typeface="Times"/>
                <a:sym typeface="Times"/>
              </a:rPr>
              <a:t>(pp. 31–49). Mahwah, NJ: Lawrence Erlbaum.</a:t>
            </a:r>
            <a:endParaRPr sz="1000">
              <a:solidFill>
                <a:schemeClr val="dk1"/>
              </a:solidFill>
              <a:latin typeface="Times"/>
              <a:ea typeface="Times"/>
              <a:cs typeface="Times"/>
              <a:sym typeface="Times"/>
            </a:endParaRPr>
          </a:p>
          <a:p>
            <a:pPr marL="0" lvl="0" indent="0" algn="l" rtl="0">
              <a:spcBef>
                <a:spcPts val="0"/>
              </a:spcBef>
              <a:spcAft>
                <a:spcPts val="0"/>
              </a:spcAft>
              <a:buNone/>
            </a:pPr>
            <a:endParaRPr sz="1000">
              <a:solidFill>
                <a:schemeClr val="dk1"/>
              </a:solidFill>
              <a:latin typeface="Times"/>
              <a:ea typeface="Times"/>
              <a:cs typeface="Times"/>
              <a:sym typeface="Times"/>
            </a:endParaRPr>
          </a:p>
          <a:p>
            <a:pPr marL="0" lvl="0" indent="0" algn="l" rtl="0">
              <a:spcBef>
                <a:spcPts val="0"/>
              </a:spcBef>
              <a:spcAft>
                <a:spcPts val="0"/>
              </a:spcAft>
              <a:buNone/>
            </a:pPr>
            <a:r>
              <a:rPr lang="en-US" sz="1000">
                <a:solidFill>
                  <a:schemeClr val="dk1"/>
                </a:solidFill>
                <a:latin typeface="Times"/>
                <a:ea typeface="Times"/>
                <a:cs typeface="Times"/>
                <a:sym typeface="Times"/>
              </a:rPr>
              <a:t>Dornbusch, S. M., Erickson, K. G., Laird, J., &amp; Wong, C. A. (2001). The relation of family and school attachment to adolescent deviance in diverse groups and communities. </a:t>
            </a:r>
            <a:r>
              <a:rPr lang="en-US" sz="1000" i="1">
                <a:solidFill>
                  <a:schemeClr val="dk1"/>
                </a:solidFill>
                <a:latin typeface="Times"/>
                <a:ea typeface="Times"/>
                <a:cs typeface="Times"/>
                <a:sym typeface="Times"/>
              </a:rPr>
              <a:t>Journal of Adolescent Research</a:t>
            </a:r>
            <a:r>
              <a:rPr lang="en-US" sz="1000">
                <a:solidFill>
                  <a:schemeClr val="dk1"/>
                </a:solidFill>
                <a:latin typeface="Times"/>
                <a:ea typeface="Times"/>
                <a:cs typeface="Times"/>
                <a:sym typeface="Times"/>
              </a:rPr>
              <a:t>, </a:t>
            </a:r>
            <a:r>
              <a:rPr lang="en-US" sz="1000" i="1">
                <a:solidFill>
                  <a:schemeClr val="dk1"/>
                </a:solidFill>
                <a:latin typeface="Times"/>
                <a:ea typeface="Times"/>
                <a:cs typeface="Times"/>
                <a:sym typeface="Times"/>
              </a:rPr>
              <a:t>16</a:t>
            </a:r>
            <a:r>
              <a:rPr lang="en-US" sz="1000">
                <a:solidFill>
                  <a:schemeClr val="dk1"/>
                </a:solidFill>
                <a:latin typeface="Times"/>
                <a:ea typeface="Times"/>
                <a:cs typeface="Times"/>
                <a:sym typeface="Times"/>
              </a:rPr>
              <a:t>, 396–422. doi: 10.1177/0743558401164006.</a:t>
            </a:r>
            <a:endParaRPr/>
          </a:p>
          <a:p>
            <a:pPr marL="0" lvl="0" indent="0" algn="l" rtl="0">
              <a:spcBef>
                <a:spcPts val="0"/>
              </a:spcBef>
              <a:spcAft>
                <a:spcPts val="0"/>
              </a:spcAft>
              <a:buNone/>
            </a:pPr>
            <a:endParaRPr sz="1000">
              <a:solidFill>
                <a:schemeClr val="dk1"/>
              </a:solidFill>
              <a:latin typeface="Times"/>
              <a:ea typeface="Times"/>
              <a:cs typeface="Times"/>
              <a:sym typeface="Times"/>
            </a:endParaRPr>
          </a:p>
          <a:p>
            <a:pPr marL="0" lvl="0" indent="0" algn="l" rtl="0">
              <a:spcBef>
                <a:spcPts val="0"/>
              </a:spcBef>
              <a:spcAft>
                <a:spcPts val="0"/>
              </a:spcAft>
              <a:buNone/>
            </a:pPr>
            <a:r>
              <a:rPr lang="en-US" sz="1000">
                <a:solidFill>
                  <a:schemeClr val="dk1"/>
                </a:solidFill>
                <a:latin typeface="Times"/>
                <a:ea typeface="Times"/>
                <a:cs typeface="Times"/>
                <a:sym typeface="Times"/>
              </a:rPr>
              <a:t>Everly, G. S. (1999). Toward a model of psychological triage: Who will most need assistance? </a:t>
            </a:r>
            <a:r>
              <a:rPr lang="en-US" sz="1000" i="1">
                <a:solidFill>
                  <a:schemeClr val="dk1"/>
                </a:solidFill>
                <a:latin typeface="Times"/>
                <a:ea typeface="Times"/>
                <a:cs typeface="Times"/>
                <a:sym typeface="Times"/>
              </a:rPr>
              <a:t>International Journal of Emergency Mental Health</a:t>
            </a:r>
            <a:r>
              <a:rPr lang="en-US" sz="1000">
                <a:solidFill>
                  <a:schemeClr val="dk1"/>
                </a:solidFill>
                <a:latin typeface="Times"/>
                <a:ea typeface="Times"/>
                <a:cs typeface="Times"/>
                <a:sym typeface="Times"/>
              </a:rPr>
              <a:t>, </a:t>
            </a:r>
            <a:r>
              <a:rPr lang="en-US" sz="1000" i="1">
                <a:solidFill>
                  <a:schemeClr val="dk1"/>
                </a:solidFill>
                <a:latin typeface="Times"/>
                <a:ea typeface="Times"/>
                <a:cs typeface="Times"/>
                <a:sym typeface="Times"/>
              </a:rPr>
              <a:t>3</a:t>
            </a:r>
            <a:r>
              <a:rPr lang="en-US" sz="1000">
                <a:solidFill>
                  <a:schemeClr val="dk1"/>
                </a:solidFill>
                <a:latin typeface="Times"/>
                <a:ea typeface="Times"/>
                <a:cs typeface="Times"/>
                <a:sym typeface="Times"/>
              </a:rPr>
              <a:t>, 151–154.</a:t>
            </a:r>
            <a:endParaRPr/>
          </a:p>
          <a:p>
            <a:pPr marL="0" lvl="0" indent="0" algn="l" rtl="0">
              <a:spcBef>
                <a:spcPts val="0"/>
              </a:spcBef>
              <a:spcAft>
                <a:spcPts val="0"/>
              </a:spcAft>
              <a:buNone/>
            </a:pPr>
            <a:endParaRPr sz="1000">
              <a:solidFill>
                <a:schemeClr val="dk1"/>
              </a:solidFill>
              <a:latin typeface="Times"/>
              <a:ea typeface="Times"/>
              <a:cs typeface="Times"/>
              <a:sym typeface="Times"/>
            </a:endParaRPr>
          </a:p>
          <a:p>
            <a:pPr marL="0" lvl="0" indent="0" algn="l" rtl="0">
              <a:spcBef>
                <a:spcPts val="0"/>
              </a:spcBef>
              <a:spcAft>
                <a:spcPts val="0"/>
              </a:spcAft>
              <a:buNone/>
            </a:pPr>
            <a:r>
              <a:rPr lang="en-US" sz="1000" b="0" i="0" u="none" strike="noStrike">
                <a:solidFill>
                  <a:schemeClr val="dk1"/>
                </a:solidFill>
                <a:latin typeface="Times"/>
                <a:ea typeface="Times"/>
                <a:cs typeface="Times"/>
                <a:sym typeface="Times"/>
              </a:rPr>
              <a:t>Frey, A., Ruchkin, V., Martin, A., &amp; Schwab-Stone, M. (2009). Adolescents in transition: School and family characteristics in the development of violent behaviors entering high school. </a:t>
            </a:r>
            <a:r>
              <a:rPr lang="en-US" sz="1000" b="0" i="1" u="none" strike="noStrike">
                <a:solidFill>
                  <a:schemeClr val="dk1"/>
                </a:solidFill>
                <a:latin typeface="Times"/>
                <a:ea typeface="Times"/>
                <a:cs typeface="Times"/>
                <a:sym typeface="Times"/>
              </a:rPr>
              <a:t>Child Psychiatry and Human Development</a:t>
            </a:r>
            <a:r>
              <a:rPr lang="en-US" sz="1000" b="0" i="0" u="none" strike="noStrike">
                <a:solidFill>
                  <a:schemeClr val="dk1"/>
                </a:solidFill>
                <a:latin typeface="Times"/>
                <a:ea typeface="Times"/>
                <a:cs typeface="Times"/>
                <a:sym typeface="Times"/>
              </a:rPr>
              <a:t>, </a:t>
            </a:r>
            <a:r>
              <a:rPr lang="en-US" sz="1000" b="0" i="1" u="none" strike="noStrike">
                <a:solidFill>
                  <a:schemeClr val="dk1"/>
                </a:solidFill>
                <a:latin typeface="Times"/>
                <a:ea typeface="Times"/>
                <a:cs typeface="Times"/>
                <a:sym typeface="Times"/>
              </a:rPr>
              <a:t>40</a:t>
            </a:r>
            <a:r>
              <a:rPr lang="en-US" sz="1000" b="0" i="0" u="none" strike="noStrike">
                <a:solidFill>
                  <a:schemeClr val="dk1"/>
                </a:solidFill>
                <a:latin typeface="Times"/>
                <a:ea typeface="Times"/>
                <a:cs typeface="Times"/>
                <a:sym typeface="Times"/>
              </a:rPr>
              <a:t>, 1–13. doi: 10.1007/s10578-008-0105-x .</a:t>
            </a:r>
            <a:endParaRPr/>
          </a:p>
          <a:p>
            <a:pPr marL="0" lvl="0" indent="0" algn="l" rtl="0">
              <a:spcBef>
                <a:spcPts val="0"/>
              </a:spcBef>
              <a:spcAft>
                <a:spcPts val="0"/>
              </a:spcAft>
              <a:buNone/>
            </a:pPr>
            <a:r>
              <a:rPr lang="en-US" sz="1000">
                <a:solidFill>
                  <a:schemeClr val="dk1"/>
                </a:solidFill>
                <a:latin typeface="Times"/>
                <a:ea typeface="Times"/>
                <a:cs typeface="Times"/>
                <a:sym typeface="Times"/>
              </a:rPr>
              <a:t> </a:t>
            </a:r>
            <a:endParaRPr/>
          </a:p>
          <a:p>
            <a:pPr marL="0" lvl="0" indent="0" algn="l" rtl="0">
              <a:spcBef>
                <a:spcPts val="0"/>
              </a:spcBef>
              <a:spcAft>
                <a:spcPts val="0"/>
              </a:spcAft>
              <a:buNone/>
            </a:pPr>
            <a:r>
              <a:rPr lang="en-US" sz="1000">
                <a:solidFill>
                  <a:schemeClr val="dk1"/>
                </a:solidFill>
                <a:latin typeface="Times"/>
                <a:ea typeface="Times"/>
                <a:cs typeface="Times"/>
                <a:sym typeface="Times"/>
              </a:rPr>
              <a:t>Jennings, G. (2003). An exploration of meaningful participation and caring relationships as contexts for school engagement. </a:t>
            </a:r>
            <a:r>
              <a:rPr lang="en-US" sz="1000" i="1">
                <a:solidFill>
                  <a:schemeClr val="dk1"/>
                </a:solidFill>
                <a:latin typeface="Times"/>
                <a:ea typeface="Times"/>
                <a:cs typeface="Times"/>
                <a:sym typeface="Times"/>
              </a:rPr>
              <a:t>The California School Psychologist</a:t>
            </a:r>
            <a:r>
              <a:rPr lang="en-US" sz="1000">
                <a:solidFill>
                  <a:schemeClr val="dk1"/>
                </a:solidFill>
                <a:latin typeface="Times"/>
                <a:ea typeface="Times"/>
                <a:cs typeface="Times"/>
                <a:sym typeface="Times"/>
              </a:rPr>
              <a:t>, </a:t>
            </a:r>
            <a:r>
              <a:rPr lang="en-US" sz="1000" i="1">
                <a:solidFill>
                  <a:schemeClr val="dk1"/>
                </a:solidFill>
                <a:latin typeface="Times"/>
                <a:ea typeface="Times"/>
                <a:cs typeface="Times"/>
                <a:sym typeface="Times"/>
              </a:rPr>
              <a:t>8</a:t>
            </a:r>
            <a:r>
              <a:rPr lang="en-US" sz="1000">
                <a:solidFill>
                  <a:schemeClr val="dk1"/>
                </a:solidFill>
                <a:latin typeface="Times"/>
                <a:ea typeface="Times"/>
                <a:cs typeface="Times"/>
                <a:sym typeface="Times"/>
              </a:rPr>
              <a:t>, 43–52. Retrieved from http://www.caspsurveys.org/new/ pdfs/journal03.pdf#page=45.</a:t>
            </a:r>
            <a:endParaRPr/>
          </a:p>
          <a:p>
            <a:pPr marL="0" lvl="0" indent="0" algn="l" rtl="0">
              <a:spcBef>
                <a:spcPts val="0"/>
              </a:spcBef>
              <a:spcAft>
                <a:spcPts val="0"/>
              </a:spcAft>
              <a:buNone/>
            </a:pPr>
            <a:r>
              <a:rPr lang="en-US" sz="1000" i="0">
                <a:solidFill>
                  <a:schemeClr val="dk1"/>
                </a:solidFill>
                <a:latin typeface="Times"/>
                <a:ea typeface="Times"/>
                <a:cs typeface="Times"/>
                <a:sym typeface="Times"/>
              </a:rPr>
              <a:t> </a:t>
            </a:r>
            <a:endParaRPr sz="1000">
              <a:solidFill>
                <a:schemeClr val="dk1"/>
              </a:solidFill>
              <a:latin typeface="Times"/>
              <a:ea typeface="Times"/>
              <a:cs typeface="Times"/>
              <a:sym typeface="Times"/>
            </a:endParaRPr>
          </a:p>
          <a:p>
            <a:pPr marL="0" lvl="0" indent="0" algn="l" rtl="0">
              <a:spcBef>
                <a:spcPts val="0"/>
              </a:spcBef>
              <a:spcAft>
                <a:spcPts val="0"/>
              </a:spcAft>
              <a:buNone/>
            </a:pPr>
            <a:r>
              <a:rPr lang="en-US" sz="1000">
                <a:solidFill>
                  <a:schemeClr val="dk1"/>
                </a:solidFill>
                <a:latin typeface="Times"/>
                <a:ea typeface="Times"/>
                <a:cs typeface="Times"/>
                <a:sym typeface="Times"/>
              </a:rPr>
              <a:t>Murray, C. &amp; Greenberg, M. T. (2001). Relationships with teachers and bonds with school: Social emotional adjustment correlates for children with and without disabilities. </a:t>
            </a:r>
            <a:r>
              <a:rPr lang="en-US" sz="1000" i="1">
                <a:solidFill>
                  <a:schemeClr val="dk1"/>
                </a:solidFill>
                <a:latin typeface="Times"/>
                <a:ea typeface="Times"/>
                <a:cs typeface="Times"/>
                <a:sym typeface="Times"/>
              </a:rPr>
              <a:t>Psychology in the Schools</a:t>
            </a:r>
            <a:r>
              <a:rPr lang="en-US" sz="1000">
                <a:solidFill>
                  <a:schemeClr val="dk1"/>
                </a:solidFill>
                <a:latin typeface="Times"/>
                <a:ea typeface="Times"/>
                <a:cs typeface="Times"/>
                <a:sym typeface="Times"/>
              </a:rPr>
              <a:t>, </a:t>
            </a:r>
            <a:r>
              <a:rPr lang="en-US" sz="1000" i="1">
                <a:solidFill>
                  <a:schemeClr val="dk1"/>
                </a:solidFill>
                <a:latin typeface="Times"/>
                <a:ea typeface="Times"/>
                <a:cs typeface="Times"/>
                <a:sym typeface="Times"/>
              </a:rPr>
              <a:t>38</a:t>
            </a:r>
            <a:r>
              <a:rPr lang="en-US" sz="1000">
                <a:solidFill>
                  <a:schemeClr val="dk1"/>
                </a:solidFill>
                <a:latin typeface="Times"/>
                <a:ea typeface="Times"/>
                <a:cs typeface="Times"/>
                <a:sym typeface="Times"/>
              </a:rPr>
              <a:t>(1), 25–41. doi: 10.1002/1520-6807(200101)38:1&lt;25::AID-PITS4&gt;3.0.CO;2-C .</a:t>
            </a:r>
            <a:endParaRPr/>
          </a:p>
          <a:p>
            <a:pPr marL="0" lvl="0" indent="0" algn="l" rtl="0">
              <a:spcBef>
                <a:spcPts val="0"/>
              </a:spcBef>
              <a:spcAft>
                <a:spcPts val="0"/>
              </a:spcAft>
              <a:buNone/>
            </a:pPr>
            <a:r>
              <a:rPr lang="en-US" sz="1000" i="0">
                <a:solidFill>
                  <a:schemeClr val="dk1"/>
                </a:solidFill>
                <a:latin typeface="Times"/>
                <a:ea typeface="Times"/>
                <a:cs typeface="Times"/>
                <a:sym typeface="Times"/>
              </a:rPr>
              <a:t> </a:t>
            </a:r>
            <a:endParaRPr sz="1000">
              <a:solidFill>
                <a:schemeClr val="dk1"/>
              </a:solidFill>
              <a:latin typeface="Times"/>
              <a:ea typeface="Times"/>
              <a:cs typeface="Times"/>
              <a:sym typeface="Times"/>
            </a:endParaRPr>
          </a:p>
          <a:p>
            <a:pPr marL="0" lvl="0" indent="0" algn="l" rtl="0">
              <a:spcBef>
                <a:spcPts val="0"/>
              </a:spcBef>
              <a:spcAft>
                <a:spcPts val="0"/>
              </a:spcAft>
              <a:buNone/>
            </a:pPr>
            <a:r>
              <a:rPr lang="en-US" sz="1000" i="0">
                <a:solidFill>
                  <a:schemeClr val="dk1"/>
                </a:solidFill>
                <a:latin typeface="Times"/>
                <a:ea typeface="Times"/>
                <a:cs typeface="Times"/>
                <a:sym typeface="Times"/>
              </a:rPr>
              <a:t>Raphael, B., &amp; Newman, L. (2000). </a:t>
            </a:r>
            <a:r>
              <a:rPr lang="en-US" sz="1000" i="1">
                <a:solidFill>
                  <a:schemeClr val="dk1"/>
                </a:solidFill>
                <a:latin typeface="Times"/>
                <a:ea typeface="Times"/>
                <a:cs typeface="Times"/>
                <a:sym typeface="Times"/>
              </a:rPr>
              <a:t>Disaster mental health response handbook: An educational resource for mental health professionals involved in disaster management. </a:t>
            </a:r>
            <a:r>
              <a:rPr lang="en-US" sz="1000" i="0">
                <a:solidFill>
                  <a:schemeClr val="dk1"/>
                </a:solidFill>
                <a:latin typeface="Times"/>
                <a:ea typeface="Times"/>
                <a:cs typeface="Times"/>
                <a:sym typeface="Times"/>
              </a:rPr>
              <a:t>North Sydney, New South Wales: NSW Health. </a:t>
            </a:r>
            <a:endParaRPr sz="1000">
              <a:solidFill>
                <a:schemeClr val="dk1"/>
              </a:solidFill>
              <a:latin typeface="Times"/>
              <a:ea typeface="Times"/>
              <a:cs typeface="Times"/>
              <a:sym typeface="Times"/>
            </a:endParaRPr>
          </a:p>
          <a:p>
            <a:pPr marL="0" lvl="0" indent="0" algn="l" rtl="0">
              <a:spcBef>
                <a:spcPts val="0"/>
              </a:spcBef>
              <a:spcAft>
                <a:spcPts val="0"/>
              </a:spcAft>
              <a:buNone/>
            </a:pPr>
            <a:r>
              <a:rPr lang="en-US" sz="1000">
                <a:solidFill>
                  <a:schemeClr val="dk1"/>
                </a:solidFill>
                <a:latin typeface="Times"/>
                <a:ea typeface="Times"/>
                <a:cs typeface="Times"/>
                <a:sym typeface="Times"/>
              </a:rPr>
              <a:t> </a:t>
            </a:r>
            <a:endParaRPr/>
          </a:p>
          <a:p>
            <a:pPr marL="0" lvl="0" indent="0" algn="l" rtl="0">
              <a:spcBef>
                <a:spcPts val="0"/>
              </a:spcBef>
              <a:spcAft>
                <a:spcPts val="0"/>
              </a:spcAft>
              <a:buNone/>
            </a:pPr>
            <a:r>
              <a:rPr lang="en-US" sz="1000">
                <a:solidFill>
                  <a:schemeClr val="dk1"/>
                </a:solidFill>
                <a:latin typeface="Times"/>
                <a:ea typeface="Times"/>
                <a:cs typeface="Times"/>
                <a:sym typeface="Times"/>
              </a:rPr>
              <a:t>Shochet, I. M., Dadds, M. R., Ham, D., &amp; Montague, R. (2006). School connectedness is an underemphasized parameter in adolescent mental health: Results of a community prediction study. </a:t>
            </a:r>
            <a:r>
              <a:rPr lang="en-US" sz="1000" i="1">
                <a:solidFill>
                  <a:schemeClr val="dk1"/>
                </a:solidFill>
                <a:latin typeface="Times"/>
                <a:ea typeface="Times"/>
                <a:cs typeface="Times"/>
                <a:sym typeface="Times"/>
              </a:rPr>
              <a:t>Journal of Clinical Child and Adolescent Psychology</a:t>
            </a:r>
            <a:r>
              <a:rPr lang="en-US" sz="1000">
                <a:solidFill>
                  <a:schemeClr val="dk1"/>
                </a:solidFill>
                <a:latin typeface="Times"/>
                <a:ea typeface="Times"/>
                <a:cs typeface="Times"/>
                <a:sym typeface="Times"/>
              </a:rPr>
              <a:t>, </a:t>
            </a:r>
            <a:r>
              <a:rPr lang="en-US" sz="1000" i="1">
                <a:solidFill>
                  <a:schemeClr val="dk1"/>
                </a:solidFill>
                <a:latin typeface="Times"/>
                <a:ea typeface="Times"/>
                <a:cs typeface="Times"/>
                <a:sym typeface="Times"/>
              </a:rPr>
              <a:t>35</a:t>
            </a:r>
            <a:r>
              <a:rPr lang="en-US" sz="1000">
                <a:solidFill>
                  <a:schemeClr val="dk1"/>
                </a:solidFill>
                <a:latin typeface="Times"/>
                <a:ea typeface="Times"/>
                <a:cs typeface="Times"/>
                <a:sym typeface="Times"/>
              </a:rPr>
              <a:t>, 170–179. doi: 10.1207/s15374424jccp3502_1. </a:t>
            </a:r>
            <a:endParaRPr/>
          </a:p>
          <a:p>
            <a:pPr marL="0" lvl="0" indent="0" algn="l" rtl="0">
              <a:spcBef>
                <a:spcPts val="0"/>
              </a:spcBef>
              <a:spcAft>
                <a:spcPts val="0"/>
              </a:spcAft>
              <a:buNone/>
            </a:pPr>
            <a:endParaRPr sz="1000" b="0" i="0" u="none" strike="noStrike">
              <a:solidFill>
                <a:schemeClr val="dk1"/>
              </a:solidFill>
              <a:latin typeface="Times"/>
              <a:ea typeface="Times"/>
              <a:cs typeface="Times"/>
              <a:sym typeface="Times"/>
            </a:endParaRPr>
          </a:p>
          <a:p>
            <a:pPr marL="0" lvl="0" indent="0" algn="l" rtl="0">
              <a:spcBef>
                <a:spcPts val="0"/>
              </a:spcBef>
              <a:spcAft>
                <a:spcPts val="0"/>
              </a:spcAft>
              <a:buNone/>
            </a:pPr>
            <a:r>
              <a:rPr lang="en-US" sz="1000" b="0" i="0" u="none" strike="noStrike">
                <a:solidFill>
                  <a:schemeClr val="dk1"/>
                </a:solidFill>
                <a:latin typeface="Times"/>
                <a:ea typeface="Times"/>
                <a:cs typeface="Times"/>
                <a:sym typeface="Times"/>
              </a:rPr>
              <a:t>U.S. Department of Education, Office for Civil Rights, Dear Colleague Letter Harassment and Bullying. (2010, October). http://www2.ed.gov/about/offices/list/ocr/letters/colleague-201010.html</a:t>
            </a:r>
            <a:endParaRPr sz="1000">
              <a:solidFill>
                <a:schemeClr val="dk1"/>
              </a:solidFill>
              <a:latin typeface="Times"/>
              <a:ea typeface="Times"/>
              <a:cs typeface="Times"/>
              <a:sym typeface="Times"/>
            </a:endParaRPr>
          </a:p>
          <a:p>
            <a:pPr marL="0" lvl="0" indent="0" algn="l" rtl="0">
              <a:spcBef>
                <a:spcPts val="0"/>
              </a:spcBef>
              <a:spcAft>
                <a:spcPts val="0"/>
              </a:spcAft>
              <a:buNone/>
            </a:pPr>
            <a:endParaRPr sz="1000">
              <a:solidFill>
                <a:schemeClr val="dk1"/>
              </a:solidFill>
              <a:latin typeface="Times"/>
              <a:ea typeface="Times"/>
              <a:cs typeface="Times"/>
              <a:sym typeface="Times"/>
            </a:endParaRPr>
          </a:p>
          <a:p>
            <a:pPr marL="0" lvl="0" indent="0" algn="l" rtl="0">
              <a:spcBef>
                <a:spcPts val="0"/>
              </a:spcBef>
              <a:spcAft>
                <a:spcPts val="0"/>
              </a:spcAft>
              <a:buNone/>
            </a:pPr>
            <a:r>
              <a:rPr lang="en-US" sz="1000">
                <a:solidFill>
                  <a:schemeClr val="dk1"/>
                </a:solidFill>
                <a:latin typeface="Times"/>
                <a:ea typeface="Times"/>
                <a:cs typeface="Times"/>
                <a:sym typeface="Times"/>
              </a:rPr>
              <a:t>Valent, P. (2000). Disaster syndromes. In G. Fink (Ed.), </a:t>
            </a:r>
            <a:r>
              <a:rPr lang="en-US" sz="1000" i="1">
                <a:solidFill>
                  <a:schemeClr val="dk1"/>
                </a:solidFill>
                <a:latin typeface="Times"/>
                <a:ea typeface="Times"/>
                <a:cs typeface="Times"/>
                <a:sym typeface="Times"/>
              </a:rPr>
              <a:t>Encyclopedia of stress </a:t>
            </a:r>
            <a:r>
              <a:rPr lang="en-US" sz="1000">
                <a:solidFill>
                  <a:schemeClr val="dk1"/>
                </a:solidFill>
                <a:latin typeface="Times"/>
                <a:ea typeface="Times"/>
                <a:cs typeface="Times"/>
                <a:sym typeface="Times"/>
              </a:rPr>
              <a:t>(Vol. 1, pp. 706–709). San Diego, CA: Academic Press. </a:t>
            </a:r>
            <a:endParaRPr/>
          </a:p>
          <a:p>
            <a:pPr marL="0" lvl="0" indent="0" algn="l" rtl="0">
              <a:spcBef>
                <a:spcPts val="0"/>
              </a:spcBef>
              <a:spcAft>
                <a:spcPts val="0"/>
              </a:spcAft>
              <a:buNone/>
            </a:pPr>
            <a:endParaRPr/>
          </a:p>
        </p:txBody>
      </p:sp>
      <p:sp>
        <p:nvSpPr>
          <p:cNvPr id="719" name="Google Shape;719;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a:spLocks noGrp="1" noRot="1" noChangeAspect="1"/>
          </p:cNvSpPr>
          <p:nvPr>
            <p:ph type="sldImg" idx="2"/>
          </p:nvPr>
        </p:nvSpPr>
        <p:spPr>
          <a:xfrm>
            <a:off x="1568450" y="685800"/>
            <a:ext cx="3719513" cy="2789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5:notes"/>
          <p:cNvSpPr txBox="1">
            <a:spLocks noGrp="1"/>
          </p:cNvSpPr>
          <p:nvPr>
            <p:ph type="body" idx="1"/>
          </p:nvPr>
        </p:nvSpPr>
        <p:spPr>
          <a:xfrm>
            <a:off x="205563" y="3600893"/>
            <a:ext cx="6464595" cy="4857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TRACY</a:t>
            </a:r>
            <a:endParaRPr sz="1200">
              <a:latin typeface="Arial"/>
              <a:ea typeface="Arial"/>
              <a:cs typeface="Arial"/>
              <a:sym typeface="Arial"/>
            </a:endParaRPr>
          </a:p>
        </p:txBody>
      </p:sp>
      <p:sp>
        <p:nvSpPr>
          <p:cNvPr id="215" name="Google Shape;21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1568450" y="685800"/>
            <a:ext cx="3719513" cy="2789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205563" y="3600893"/>
            <a:ext cx="6464595" cy="4857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TRACY</a:t>
            </a:r>
            <a:endParaRPr sz="1200">
              <a:latin typeface="Arial"/>
              <a:ea typeface="Arial"/>
              <a:cs typeface="Arial"/>
              <a:sym typeface="Arial"/>
            </a:endParaRPr>
          </a:p>
        </p:txBody>
      </p:sp>
      <p:sp>
        <p:nvSpPr>
          <p:cNvPr id="223" name="Google Shape;22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a:spLocks noGrp="1" noRot="1" noChangeAspect="1"/>
          </p:cNvSpPr>
          <p:nvPr>
            <p:ph type="sldImg" idx="2"/>
          </p:nvPr>
        </p:nvSpPr>
        <p:spPr>
          <a:xfrm>
            <a:off x="1568450" y="685800"/>
            <a:ext cx="3719513" cy="2789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7:notes"/>
          <p:cNvSpPr txBox="1">
            <a:spLocks noGrp="1"/>
          </p:cNvSpPr>
          <p:nvPr>
            <p:ph type="body" idx="1"/>
          </p:nvPr>
        </p:nvSpPr>
        <p:spPr>
          <a:xfrm>
            <a:off x="205563" y="3600893"/>
            <a:ext cx="6464595" cy="4857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TRACY</a:t>
            </a:r>
            <a:endParaRPr sz="1200">
              <a:latin typeface="Arial"/>
              <a:ea typeface="Arial"/>
              <a:cs typeface="Arial"/>
              <a:sym typeface="Arial"/>
            </a:endParaRPr>
          </a:p>
        </p:txBody>
      </p:sp>
      <p:sp>
        <p:nvSpPr>
          <p:cNvPr id="231" name="Google Shape;23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4526803"/>
            <a:ext cx="7772400" cy="111690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EC52E"/>
              </a:buClr>
              <a:buSzPts val="3600"/>
              <a:buFont typeface="Arial"/>
              <a:buNone/>
              <a:defRPr sz="3600" b="1">
                <a:solidFill>
                  <a:srgbClr val="FEC5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685800" y="5752102"/>
            <a:ext cx="5989395" cy="105099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400"/>
              </a:spcBef>
              <a:spcAft>
                <a:spcPts val="0"/>
              </a:spcAft>
              <a:buClr>
                <a:schemeClr val="lt1"/>
              </a:buClr>
              <a:buSzPts val="2000"/>
              <a:buNone/>
              <a:defRPr>
                <a:solidFill>
                  <a:schemeClr val="lt1"/>
                </a:solidFill>
              </a:defRPr>
            </a:lvl1pPr>
            <a:lvl2pPr lvl="1" algn="ctr">
              <a:lnSpc>
                <a:spcPct val="110000"/>
              </a:lnSpc>
              <a:spcBef>
                <a:spcPts val="360"/>
              </a:spcBef>
              <a:spcAft>
                <a:spcPts val="0"/>
              </a:spcAft>
              <a:buClr>
                <a:srgbClr val="888888"/>
              </a:buClr>
              <a:buSzPts val="1800"/>
              <a:buNone/>
              <a:defRPr>
                <a:solidFill>
                  <a:srgbClr val="888888"/>
                </a:solidFill>
              </a:defRPr>
            </a:lvl2pPr>
            <a:lvl3pPr lvl="2" algn="ctr">
              <a:lnSpc>
                <a:spcPct val="110000"/>
              </a:lnSpc>
              <a:spcBef>
                <a:spcPts val="360"/>
              </a:spcBef>
              <a:spcAft>
                <a:spcPts val="0"/>
              </a:spcAft>
              <a:buClr>
                <a:srgbClr val="888888"/>
              </a:buClr>
              <a:buSzPts val="1800"/>
              <a:buNone/>
              <a:defRPr>
                <a:solidFill>
                  <a:srgbClr val="888888"/>
                </a:solidFill>
              </a:defRPr>
            </a:lvl3pPr>
            <a:lvl4pPr lvl="3" algn="ctr">
              <a:lnSpc>
                <a:spcPct val="110000"/>
              </a:lnSpc>
              <a:spcBef>
                <a:spcPts val="360"/>
              </a:spcBef>
              <a:spcAft>
                <a:spcPts val="0"/>
              </a:spcAft>
              <a:buClr>
                <a:srgbClr val="888888"/>
              </a:buClr>
              <a:buSzPts val="1800"/>
              <a:buNone/>
              <a:defRPr>
                <a:solidFill>
                  <a:srgbClr val="888888"/>
                </a:solidFill>
              </a:defRPr>
            </a:lvl4pPr>
            <a:lvl5pPr lvl="4" algn="ctr">
              <a:lnSpc>
                <a:spcPct val="110000"/>
              </a:lnSpc>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Blank">
  <p:cSld name="4_Blank">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1319165"/>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2642812"/>
            <a:ext cx="8229600" cy="348335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a:lvl1pPr>
            <a:lvl2pPr marL="914400" lvl="1" indent="-342900" algn="l">
              <a:lnSpc>
                <a:spcPct val="110000"/>
              </a:lnSpc>
              <a:spcBef>
                <a:spcPts val="360"/>
              </a:spcBef>
              <a:spcAft>
                <a:spcPts val="0"/>
              </a:spcAft>
              <a:buClr>
                <a:schemeClr val="dk1"/>
              </a:buClr>
              <a:buSzPts val="1800"/>
              <a:buChar char="–"/>
              <a:defRPr/>
            </a:lvl2pPr>
            <a:lvl3pPr marL="1371600" lvl="2" indent="-342900" algn="l">
              <a:lnSpc>
                <a:spcPct val="110000"/>
              </a:lnSpc>
              <a:spcBef>
                <a:spcPts val="360"/>
              </a:spcBef>
              <a:spcAft>
                <a:spcPts val="0"/>
              </a:spcAft>
              <a:buClr>
                <a:schemeClr val="dk1"/>
              </a:buClr>
              <a:buSzPts val="1800"/>
              <a:buChar char="•"/>
              <a:defRPr/>
            </a:lvl3pPr>
            <a:lvl4pPr marL="1828800" lvl="3" indent="-342900" algn="l">
              <a:lnSpc>
                <a:spcPct val="110000"/>
              </a:lnSpc>
              <a:spcBef>
                <a:spcPts val="360"/>
              </a:spcBef>
              <a:spcAft>
                <a:spcPts val="0"/>
              </a:spcAft>
              <a:buClr>
                <a:schemeClr val="dk1"/>
              </a:buClr>
              <a:buSzPts val="1800"/>
              <a:buChar char="–"/>
              <a:defRPr/>
            </a:lvl4pPr>
            <a:lvl5pPr marL="2286000" lvl="4" indent="-342900" algn="l">
              <a:lnSpc>
                <a:spcPct val="11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12"/>
          <p:cNvSpPr/>
          <p:nvPr/>
        </p:nvSpPr>
        <p:spPr>
          <a:xfrm>
            <a:off x="682804" y="1352830"/>
            <a:ext cx="7772400" cy="11152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800"/>
              <a:buFont typeface="Arial"/>
              <a:buNone/>
            </a:pPr>
            <a:r>
              <a:rPr lang="en-US" sz="2800">
                <a:solidFill>
                  <a:schemeClr val="accent1"/>
                </a:solidFill>
                <a:latin typeface="Arial"/>
                <a:ea typeface="Arial"/>
                <a:cs typeface="Arial"/>
                <a:sym typeface="Arial"/>
              </a:rPr>
              <a:t>Click to edit Master title style</a:t>
            </a:r>
            <a:endParaRPr/>
          </a:p>
        </p:txBody>
      </p:sp>
      <p:sp>
        <p:nvSpPr>
          <p:cNvPr id="55" name="Google Shape;55;p12"/>
          <p:cNvSpPr/>
          <p:nvPr/>
        </p:nvSpPr>
        <p:spPr>
          <a:xfrm>
            <a:off x="1368604" y="2581450"/>
            <a:ext cx="6028071"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Click to edit Master subtitle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7200" y="488498"/>
            <a:ext cx="8229600" cy="91228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13"/>
          <p:cNvSpPr txBox="1">
            <a:spLocks noGrp="1"/>
          </p:cNvSpPr>
          <p:nvPr>
            <p:ph type="body" idx="1"/>
          </p:nvPr>
        </p:nvSpPr>
        <p:spPr>
          <a:xfrm>
            <a:off x="457200" y="1531523"/>
            <a:ext cx="3871913" cy="4610625"/>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chemeClr val="dk1"/>
              </a:buClr>
              <a:buSzPts val="2000"/>
              <a:buChar char="•"/>
              <a:defRPr sz="20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3"/>
          <p:cNvSpPr txBox="1">
            <a:spLocks noGrp="1"/>
          </p:cNvSpPr>
          <p:nvPr>
            <p:ph type="body" idx="2"/>
          </p:nvPr>
        </p:nvSpPr>
        <p:spPr>
          <a:xfrm>
            <a:off x="4617243" y="1531524"/>
            <a:ext cx="3871913" cy="4610624"/>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chemeClr val="dk1"/>
              </a:buClr>
              <a:buSzPts val="2000"/>
              <a:buChar char="•"/>
              <a:defRPr sz="20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57200" y="369191"/>
            <a:ext cx="8229600" cy="91096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4"/>
          <p:cNvSpPr>
            <a:spLocks noGrp="1"/>
          </p:cNvSpPr>
          <p:nvPr>
            <p:ph type="pic" idx="2"/>
          </p:nvPr>
        </p:nvSpPr>
        <p:spPr>
          <a:xfrm>
            <a:off x="457200" y="1559859"/>
            <a:ext cx="3968750" cy="4715649"/>
          </a:xfrm>
          <a:prstGeom prst="rect">
            <a:avLst/>
          </a:prstGeom>
          <a:noFill/>
          <a:ln>
            <a:noFill/>
          </a:ln>
        </p:spPr>
      </p:sp>
      <p:sp>
        <p:nvSpPr>
          <p:cNvPr id="65" name="Google Shape;65;p14"/>
          <p:cNvSpPr txBox="1">
            <a:spLocks noGrp="1"/>
          </p:cNvSpPr>
          <p:nvPr>
            <p:ph type="body" idx="1"/>
          </p:nvPr>
        </p:nvSpPr>
        <p:spPr>
          <a:xfrm>
            <a:off x="4624388" y="1559859"/>
            <a:ext cx="4062412" cy="471564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Clr>
                <a:schemeClr val="dk1"/>
              </a:buClr>
              <a:buSzPts val="2000"/>
              <a:buChar char="•"/>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chemeClr val="dk1"/>
              </a:buClr>
              <a:buSzPts val="2000"/>
              <a:buChar char="•"/>
              <a:defRPr sz="20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9" name="Google Shape;69;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280"/>
              </a:spcBef>
              <a:spcAft>
                <a:spcPts val="0"/>
              </a:spcAft>
              <a:buClr>
                <a:schemeClr val="dk1"/>
              </a:buClr>
              <a:buSzPts val="1400"/>
              <a:buNone/>
              <a:defRPr sz="1400"/>
            </a:lvl1pPr>
            <a:lvl2pPr marL="914400" lvl="1" indent="-228600" algn="l">
              <a:lnSpc>
                <a:spcPct val="110000"/>
              </a:lnSpc>
              <a:spcBef>
                <a:spcPts val="240"/>
              </a:spcBef>
              <a:spcAft>
                <a:spcPts val="0"/>
              </a:spcAft>
              <a:buClr>
                <a:schemeClr val="dk1"/>
              </a:buClr>
              <a:buSzPts val="1200"/>
              <a:buNone/>
              <a:defRPr sz="1200"/>
            </a:lvl2pPr>
            <a:lvl3pPr marL="1371600" lvl="2" indent="-228600" algn="l">
              <a:lnSpc>
                <a:spcPct val="110000"/>
              </a:lnSpc>
              <a:spcBef>
                <a:spcPts val="200"/>
              </a:spcBef>
              <a:spcAft>
                <a:spcPts val="0"/>
              </a:spcAft>
              <a:buClr>
                <a:schemeClr val="dk1"/>
              </a:buClr>
              <a:buSzPts val="1000"/>
              <a:buNone/>
              <a:defRPr sz="1000"/>
            </a:lvl3pPr>
            <a:lvl4pPr marL="1828800" lvl="3" indent="-228600" algn="l">
              <a:lnSpc>
                <a:spcPct val="110000"/>
              </a:lnSpc>
              <a:spcBef>
                <a:spcPts val="180"/>
              </a:spcBef>
              <a:spcAft>
                <a:spcPts val="0"/>
              </a:spcAft>
              <a:buClr>
                <a:schemeClr val="dk1"/>
              </a:buClr>
              <a:buSzPts val="900"/>
              <a:buNone/>
              <a:defRPr sz="900"/>
            </a:lvl4pPr>
            <a:lvl5pPr marL="2286000" lvl="4" indent="-228600" algn="l">
              <a:lnSpc>
                <a:spcPct val="110000"/>
              </a:lnSpc>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a:spLocks noGrp="1"/>
          </p:cNvSpPr>
          <p:nvPr>
            <p:ph type="pic" idx="2"/>
          </p:nvPr>
        </p:nvSpPr>
        <p:spPr>
          <a:xfrm>
            <a:off x="1792288" y="612775"/>
            <a:ext cx="5486400" cy="4114800"/>
          </a:xfrm>
          <a:prstGeom prst="rect">
            <a:avLst/>
          </a:prstGeom>
          <a:noFill/>
          <a:ln>
            <a:noFill/>
          </a:ln>
        </p:spPr>
      </p:sp>
      <p:sp>
        <p:nvSpPr>
          <p:cNvPr id="74" name="Google Shape;74;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280"/>
              </a:spcBef>
              <a:spcAft>
                <a:spcPts val="0"/>
              </a:spcAft>
              <a:buClr>
                <a:schemeClr val="dk1"/>
              </a:buClr>
              <a:buSzPts val="1400"/>
              <a:buNone/>
              <a:defRPr sz="1400"/>
            </a:lvl1pPr>
            <a:lvl2pPr marL="914400" lvl="1" indent="-228600" algn="l">
              <a:lnSpc>
                <a:spcPct val="110000"/>
              </a:lnSpc>
              <a:spcBef>
                <a:spcPts val="240"/>
              </a:spcBef>
              <a:spcAft>
                <a:spcPts val="0"/>
              </a:spcAft>
              <a:buClr>
                <a:schemeClr val="dk1"/>
              </a:buClr>
              <a:buSzPts val="1200"/>
              <a:buNone/>
              <a:defRPr sz="1200"/>
            </a:lvl2pPr>
            <a:lvl3pPr marL="1371600" lvl="2" indent="-228600" algn="l">
              <a:lnSpc>
                <a:spcPct val="110000"/>
              </a:lnSpc>
              <a:spcBef>
                <a:spcPts val="200"/>
              </a:spcBef>
              <a:spcAft>
                <a:spcPts val="0"/>
              </a:spcAft>
              <a:buClr>
                <a:schemeClr val="dk1"/>
              </a:buClr>
              <a:buSzPts val="1000"/>
              <a:buNone/>
              <a:defRPr sz="1000"/>
            </a:lvl3pPr>
            <a:lvl4pPr marL="1828800" lvl="3" indent="-228600" algn="l">
              <a:lnSpc>
                <a:spcPct val="110000"/>
              </a:lnSpc>
              <a:spcBef>
                <a:spcPts val="180"/>
              </a:spcBef>
              <a:spcAft>
                <a:spcPts val="0"/>
              </a:spcAft>
              <a:buClr>
                <a:schemeClr val="dk1"/>
              </a:buClr>
              <a:buSzPts val="900"/>
              <a:buNone/>
              <a:defRPr sz="900"/>
            </a:lvl4pPr>
            <a:lvl5pPr marL="2286000" lvl="4" indent="-228600" algn="l">
              <a:lnSpc>
                <a:spcPct val="110000"/>
              </a:lnSpc>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57200" y="312780"/>
            <a:ext cx="8229600" cy="9105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457200" y="1354090"/>
            <a:ext cx="4040188" cy="635021"/>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005695"/>
              </a:buClr>
              <a:buSzPts val="2000"/>
              <a:buNone/>
              <a:defRPr sz="2000" b="1">
                <a:solidFill>
                  <a:srgbClr val="005695"/>
                </a:solidFill>
              </a:defRPr>
            </a:lvl1pPr>
            <a:lvl2pPr marL="914400" lvl="1" indent="-228600" algn="l">
              <a:lnSpc>
                <a:spcPct val="110000"/>
              </a:lnSpc>
              <a:spcBef>
                <a:spcPts val="400"/>
              </a:spcBef>
              <a:spcAft>
                <a:spcPts val="0"/>
              </a:spcAft>
              <a:buClr>
                <a:schemeClr val="dk1"/>
              </a:buClr>
              <a:buSzPts val="2000"/>
              <a:buNone/>
              <a:defRPr sz="2000" b="1"/>
            </a:lvl2pPr>
            <a:lvl3pPr marL="1371600" lvl="2" indent="-228600" algn="l">
              <a:lnSpc>
                <a:spcPct val="110000"/>
              </a:lnSpc>
              <a:spcBef>
                <a:spcPts val="360"/>
              </a:spcBef>
              <a:spcAft>
                <a:spcPts val="0"/>
              </a:spcAft>
              <a:buClr>
                <a:schemeClr val="dk1"/>
              </a:buClr>
              <a:buSzPts val="1800"/>
              <a:buNone/>
              <a:defRPr sz="1800" b="1"/>
            </a:lvl3pPr>
            <a:lvl4pPr marL="1828800" lvl="3" indent="-228600" algn="l">
              <a:lnSpc>
                <a:spcPct val="110000"/>
              </a:lnSpc>
              <a:spcBef>
                <a:spcPts val="320"/>
              </a:spcBef>
              <a:spcAft>
                <a:spcPts val="0"/>
              </a:spcAft>
              <a:buClr>
                <a:schemeClr val="dk1"/>
              </a:buClr>
              <a:buSzPts val="1600"/>
              <a:buNone/>
              <a:defRPr sz="1600" b="1"/>
            </a:lvl4pPr>
            <a:lvl5pPr marL="2286000" lvl="4" indent="-228600" algn="l">
              <a:lnSpc>
                <a:spcPct val="110000"/>
              </a:lnSpc>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7"/>
          <p:cNvSpPr txBox="1">
            <a:spLocks noGrp="1"/>
          </p:cNvSpPr>
          <p:nvPr>
            <p:ph type="body" idx="2"/>
          </p:nvPr>
        </p:nvSpPr>
        <p:spPr>
          <a:xfrm>
            <a:off x="457200" y="1989111"/>
            <a:ext cx="4040188" cy="413705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sz="18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7"/>
          <p:cNvSpPr txBox="1">
            <a:spLocks noGrp="1"/>
          </p:cNvSpPr>
          <p:nvPr>
            <p:ph type="body" idx="3"/>
          </p:nvPr>
        </p:nvSpPr>
        <p:spPr>
          <a:xfrm>
            <a:off x="4645025" y="134833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005695"/>
              </a:buClr>
              <a:buSzPts val="2000"/>
              <a:buNone/>
              <a:defRPr sz="2000" b="1">
                <a:solidFill>
                  <a:srgbClr val="005695"/>
                </a:solidFill>
              </a:defRPr>
            </a:lvl1pPr>
            <a:lvl2pPr marL="914400" lvl="1" indent="-228600" algn="l">
              <a:lnSpc>
                <a:spcPct val="110000"/>
              </a:lnSpc>
              <a:spcBef>
                <a:spcPts val="400"/>
              </a:spcBef>
              <a:spcAft>
                <a:spcPts val="0"/>
              </a:spcAft>
              <a:buClr>
                <a:schemeClr val="dk1"/>
              </a:buClr>
              <a:buSzPts val="2000"/>
              <a:buNone/>
              <a:defRPr sz="2000" b="1"/>
            </a:lvl2pPr>
            <a:lvl3pPr marL="1371600" lvl="2" indent="-228600" algn="l">
              <a:lnSpc>
                <a:spcPct val="110000"/>
              </a:lnSpc>
              <a:spcBef>
                <a:spcPts val="360"/>
              </a:spcBef>
              <a:spcAft>
                <a:spcPts val="0"/>
              </a:spcAft>
              <a:buClr>
                <a:schemeClr val="dk1"/>
              </a:buClr>
              <a:buSzPts val="1800"/>
              <a:buNone/>
              <a:defRPr sz="1800" b="1"/>
            </a:lvl3pPr>
            <a:lvl4pPr marL="1828800" lvl="3" indent="-228600" algn="l">
              <a:lnSpc>
                <a:spcPct val="110000"/>
              </a:lnSpc>
              <a:spcBef>
                <a:spcPts val="320"/>
              </a:spcBef>
              <a:spcAft>
                <a:spcPts val="0"/>
              </a:spcAft>
              <a:buClr>
                <a:schemeClr val="dk1"/>
              </a:buClr>
              <a:buSzPts val="1600"/>
              <a:buNone/>
              <a:defRPr sz="1600" b="1"/>
            </a:lvl4pPr>
            <a:lvl5pPr marL="2286000" lvl="4" indent="-228600" algn="l">
              <a:lnSpc>
                <a:spcPct val="110000"/>
              </a:lnSpc>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7"/>
          <p:cNvSpPr txBox="1">
            <a:spLocks noGrp="1"/>
          </p:cNvSpPr>
          <p:nvPr>
            <p:ph type="body" idx="4"/>
          </p:nvPr>
        </p:nvSpPr>
        <p:spPr>
          <a:xfrm>
            <a:off x="4645025" y="1989111"/>
            <a:ext cx="4041775" cy="413705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sz="18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2" name="Google Shape;8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3200"/>
              <a:buFont typeface="Arial"/>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888888"/>
              </a:buClr>
              <a:buSzPts val="2000"/>
              <a:buNone/>
              <a:defRPr sz="2000">
                <a:solidFill>
                  <a:srgbClr val="888888"/>
                </a:solidFill>
              </a:defRPr>
            </a:lvl1pPr>
            <a:lvl2pPr marL="914400" lvl="1" indent="-228600" algn="l">
              <a:lnSpc>
                <a:spcPct val="110000"/>
              </a:lnSpc>
              <a:spcBef>
                <a:spcPts val="360"/>
              </a:spcBef>
              <a:spcAft>
                <a:spcPts val="0"/>
              </a:spcAft>
              <a:buClr>
                <a:srgbClr val="888888"/>
              </a:buClr>
              <a:buSzPts val="1800"/>
              <a:buNone/>
              <a:defRPr sz="1800">
                <a:solidFill>
                  <a:srgbClr val="888888"/>
                </a:solidFill>
              </a:defRPr>
            </a:lvl2pPr>
            <a:lvl3pPr marL="1371600" lvl="2" indent="-228600" algn="l">
              <a:lnSpc>
                <a:spcPct val="110000"/>
              </a:lnSpc>
              <a:spcBef>
                <a:spcPts val="320"/>
              </a:spcBef>
              <a:spcAft>
                <a:spcPts val="0"/>
              </a:spcAft>
              <a:buClr>
                <a:srgbClr val="888888"/>
              </a:buClr>
              <a:buSzPts val="1600"/>
              <a:buNone/>
              <a:defRPr sz="1600">
                <a:solidFill>
                  <a:srgbClr val="888888"/>
                </a:solidFill>
              </a:defRPr>
            </a:lvl3pPr>
            <a:lvl4pPr marL="1828800" lvl="3" indent="-228600" algn="l">
              <a:lnSpc>
                <a:spcPct val="110000"/>
              </a:lnSpc>
              <a:spcBef>
                <a:spcPts val="280"/>
              </a:spcBef>
              <a:spcAft>
                <a:spcPts val="0"/>
              </a:spcAft>
              <a:buClr>
                <a:srgbClr val="888888"/>
              </a:buClr>
              <a:buSzPts val="1400"/>
              <a:buNone/>
              <a:defRPr sz="1400">
                <a:solidFill>
                  <a:srgbClr val="888888"/>
                </a:solidFill>
              </a:defRPr>
            </a:lvl4pPr>
            <a:lvl5pPr marL="2286000" lvl="4" indent="-228600" algn="l">
              <a:lnSpc>
                <a:spcPct val="110000"/>
              </a:lnSpc>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6" name="Google Shape;8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cSld name="2_Blank">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57200" y="854086"/>
            <a:ext cx="6739854"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9"/>
          <p:cNvSpPr txBox="1">
            <a:spLocks noGrp="1"/>
          </p:cNvSpPr>
          <p:nvPr>
            <p:ph type="body" idx="1"/>
          </p:nvPr>
        </p:nvSpPr>
        <p:spPr>
          <a:xfrm>
            <a:off x="457200" y="2155968"/>
            <a:ext cx="8229600" cy="397019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a:lvl1pPr>
            <a:lvl2pPr marL="914400" lvl="1" indent="-342900" algn="l">
              <a:lnSpc>
                <a:spcPct val="110000"/>
              </a:lnSpc>
              <a:spcBef>
                <a:spcPts val="360"/>
              </a:spcBef>
              <a:spcAft>
                <a:spcPts val="0"/>
              </a:spcAft>
              <a:buClr>
                <a:schemeClr val="dk1"/>
              </a:buClr>
              <a:buSzPts val="1800"/>
              <a:buChar char="–"/>
              <a:defRPr/>
            </a:lvl2pPr>
            <a:lvl3pPr marL="1371600" lvl="2" indent="-342900" algn="l">
              <a:lnSpc>
                <a:spcPct val="110000"/>
              </a:lnSpc>
              <a:spcBef>
                <a:spcPts val="360"/>
              </a:spcBef>
              <a:spcAft>
                <a:spcPts val="0"/>
              </a:spcAft>
              <a:buClr>
                <a:schemeClr val="dk1"/>
              </a:buClr>
              <a:buSzPts val="1800"/>
              <a:buChar char="•"/>
              <a:defRPr/>
            </a:lvl3pPr>
            <a:lvl4pPr marL="1828800" lvl="3" indent="-342900" algn="l">
              <a:lnSpc>
                <a:spcPct val="110000"/>
              </a:lnSpc>
              <a:spcBef>
                <a:spcPts val="360"/>
              </a:spcBef>
              <a:spcAft>
                <a:spcPts val="0"/>
              </a:spcAft>
              <a:buClr>
                <a:schemeClr val="dk1"/>
              </a:buClr>
              <a:buSzPts val="1800"/>
              <a:buChar char="–"/>
              <a:defRPr/>
            </a:lvl4pPr>
            <a:lvl5pPr marL="2286000" lvl="4" indent="-342900" algn="l">
              <a:lnSpc>
                <a:spcPct val="11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9"/>
          <p:cNvSpPr txBox="1">
            <a:spLocks noGrp="1"/>
          </p:cNvSpPr>
          <p:nvPr>
            <p:ph type="sldNum" idx="12"/>
          </p:nvPr>
        </p:nvSpPr>
        <p:spPr>
          <a:xfrm>
            <a:off x="6130254"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1039796"/>
            <a:ext cx="6680781" cy="91228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617907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20"/>
          <p:cNvSpPr txBox="1">
            <a:spLocks noGrp="1"/>
          </p:cNvSpPr>
          <p:nvPr>
            <p:ph type="body" idx="1"/>
          </p:nvPr>
        </p:nvSpPr>
        <p:spPr>
          <a:xfrm>
            <a:off x="457200" y="2106746"/>
            <a:ext cx="3871913" cy="4035402"/>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chemeClr val="dk1"/>
              </a:buClr>
              <a:buSzPts val="2000"/>
              <a:buChar char="•"/>
              <a:defRPr sz="20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20"/>
          <p:cNvSpPr txBox="1">
            <a:spLocks noGrp="1"/>
          </p:cNvSpPr>
          <p:nvPr>
            <p:ph type="body" idx="2"/>
          </p:nvPr>
        </p:nvSpPr>
        <p:spPr>
          <a:xfrm>
            <a:off x="4617243" y="2106746"/>
            <a:ext cx="3871913" cy="4035401"/>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chemeClr val="dk1"/>
              </a:buClr>
              <a:buSzPts val="2000"/>
              <a:buChar char="•"/>
              <a:defRPr sz="20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1197758"/>
            <a:ext cx="8229600" cy="91275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457200" y="2400008"/>
            <a:ext cx="8229600" cy="3956342"/>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Clr>
                <a:schemeClr val="dk1"/>
              </a:buClr>
              <a:buSzPts val="2000"/>
              <a:buChar char="•"/>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57200" y="1039256"/>
            <a:ext cx="6690627" cy="9098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1"/>
          <p:cNvSpPr txBox="1">
            <a:spLocks noGrp="1"/>
          </p:cNvSpPr>
          <p:nvPr>
            <p:ph type="sldNum" idx="12"/>
          </p:nvPr>
        </p:nvSpPr>
        <p:spPr>
          <a:xfrm>
            <a:off x="6188917"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21"/>
          <p:cNvSpPr>
            <a:spLocks noGrp="1"/>
          </p:cNvSpPr>
          <p:nvPr>
            <p:ph type="pic" idx="2"/>
          </p:nvPr>
        </p:nvSpPr>
        <p:spPr>
          <a:xfrm>
            <a:off x="457200" y="2234726"/>
            <a:ext cx="3968750" cy="4050120"/>
          </a:xfrm>
          <a:prstGeom prst="rect">
            <a:avLst/>
          </a:prstGeom>
          <a:noFill/>
          <a:ln>
            <a:noFill/>
          </a:ln>
        </p:spPr>
      </p:sp>
      <p:sp>
        <p:nvSpPr>
          <p:cNvPr id="100" name="Google Shape;100;p21"/>
          <p:cNvSpPr txBox="1">
            <a:spLocks noGrp="1"/>
          </p:cNvSpPr>
          <p:nvPr>
            <p:ph type="body" idx="1"/>
          </p:nvPr>
        </p:nvSpPr>
        <p:spPr>
          <a:xfrm>
            <a:off x="4624388" y="2234726"/>
            <a:ext cx="4062412" cy="405011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a:lvl1pPr>
            <a:lvl2pPr marL="914400" lvl="1" indent="-342900" algn="l">
              <a:lnSpc>
                <a:spcPct val="110000"/>
              </a:lnSpc>
              <a:spcBef>
                <a:spcPts val="360"/>
              </a:spcBef>
              <a:spcAft>
                <a:spcPts val="0"/>
              </a:spcAft>
              <a:buClr>
                <a:schemeClr val="dk1"/>
              </a:buClr>
              <a:buSzPts val="1800"/>
              <a:buChar char="–"/>
              <a:defRPr/>
            </a:lvl2pPr>
            <a:lvl3pPr marL="1371600" lvl="2" indent="-342900" algn="l">
              <a:lnSpc>
                <a:spcPct val="110000"/>
              </a:lnSpc>
              <a:spcBef>
                <a:spcPts val="360"/>
              </a:spcBef>
              <a:spcAft>
                <a:spcPts val="0"/>
              </a:spcAft>
              <a:buClr>
                <a:schemeClr val="dk1"/>
              </a:buClr>
              <a:buSzPts val="1800"/>
              <a:buChar char="•"/>
              <a:defRPr/>
            </a:lvl3pPr>
            <a:lvl4pPr marL="1828800" lvl="3" indent="-342900" algn="l">
              <a:lnSpc>
                <a:spcPct val="110000"/>
              </a:lnSpc>
              <a:spcBef>
                <a:spcPts val="360"/>
              </a:spcBef>
              <a:spcAft>
                <a:spcPts val="0"/>
              </a:spcAft>
              <a:buClr>
                <a:schemeClr val="dk1"/>
              </a:buClr>
              <a:buSzPts val="1800"/>
              <a:buChar char="–"/>
              <a:defRPr/>
            </a:lvl4pPr>
            <a:lvl5pPr marL="2286000" lvl="4" indent="-342900" algn="l">
              <a:lnSpc>
                <a:spcPct val="11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457200" y="1027352"/>
            <a:ext cx="6730009" cy="9098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2"/>
          <p:cNvSpPr txBox="1">
            <a:spLocks noGrp="1"/>
          </p:cNvSpPr>
          <p:nvPr>
            <p:ph type="sldNum" idx="12"/>
          </p:nvPr>
        </p:nvSpPr>
        <p:spPr>
          <a:xfrm>
            <a:off x="6120409"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457200" y="993919"/>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3"/>
          <p:cNvSpPr txBox="1">
            <a:spLocks noGrp="1"/>
          </p:cNvSpPr>
          <p:nvPr>
            <p:ph type="body" idx="1"/>
          </p:nvPr>
        </p:nvSpPr>
        <p:spPr>
          <a:xfrm>
            <a:off x="3575050" y="993919"/>
            <a:ext cx="5111750" cy="5132244"/>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Clr>
                <a:schemeClr val="dk1"/>
              </a:buClr>
              <a:buSzPts val="2000"/>
              <a:buChar char="•"/>
              <a:defRPr sz="2000"/>
            </a:lvl1pPr>
            <a:lvl2pPr marL="914400" lvl="1" indent="-342900" algn="l">
              <a:lnSpc>
                <a:spcPct val="100000"/>
              </a:lnSpc>
              <a:spcBef>
                <a:spcPts val="600"/>
              </a:spcBef>
              <a:spcAft>
                <a:spcPts val="0"/>
              </a:spcAft>
              <a:buClr>
                <a:schemeClr val="dk1"/>
              </a:buClr>
              <a:buSzPts val="1800"/>
              <a:buChar char="–"/>
              <a:defRPr sz="1800"/>
            </a:lvl2pPr>
            <a:lvl3pPr marL="1371600" lvl="2" indent="-342900" algn="l">
              <a:lnSpc>
                <a:spcPct val="100000"/>
              </a:lnSpc>
              <a:spcBef>
                <a:spcPts val="600"/>
              </a:spcBef>
              <a:spcAft>
                <a:spcPts val="0"/>
              </a:spcAft>
              <a:buClr>
                <a:schemeClr val="dk1"/>
              </a:buClr>
              <a:buSzPts val="1800"/>
              <a:buChar char="•"/>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7" name="Google Shape;107;p23"/>
          <p:cNvSpPr txBox="1">
            <a:spLocks noGrp="1"/>
          </p:cNvSpPr>
          <p:nvPr>
            <p:ph type="body" idx="2"/>
          </p:nvPr>
        </p:nvSpPr>
        <p:spPr>
          <a:xfrm>
            <a:off x="457200" y="2155969"/>
            <a:ext cx="3008313" cy="397019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280"/>
              </a:spcBef>
              <a:spcAft>
                <a:spcPts val="0"/>
              </a:spcAft>
              <a:buClr>
                <a:schemeClr val="dk1"/>
              </a:buClr>
              <a:buSzPts val="1400"/>
              <a:buNone/>
              <a:defRPr sz="1400"/>
            </a:lvl1pPr>
            <a:lvl2pPr marL="914400" lvl="1" indent="-228600" algn="l">
              <a:lnSpc>
                <a:spcPct val="110000"/>
              </a:lnSpc>
              <a:spcBef>
                <a:spcPts val="240"/>
              </a:spcBef>
              <a:spcAft>
                <a:spcPts val="0"/>
              </a:spcAft>
              <a:buClr>
                <a:schemeClr val="dk1"/>
              </a:buClr>
              <a:buSzPts val="1200"/>
              <a:buNone/>
              <a:defRPr sz="1200"/>
            </a:lvl2pPr>
            <a:lvl3pPr marL="1371600" lvl="2" indent="-228600" algn="l">
              <a:lnSpc>
                <a:spcPct val="110000"/>
              </a:lnSpc>
              <a:spcBef>
                <a:spcPts val="200"/>
              </a:spcBef>
              <a:spcAft>
                <a:spcPts val="0"/>
              </a:spcAft>
              <a:buClr>
                <a:schemeClr val="dk1"/>
              </a:buClr>
              <a:buSzPts val="1000"/>
              <a:buNone/>
              <a:defRPr sz="1000"/>
            </a:lvl3pPr>
            <a:lvl4pPr marL="1828800" lvl="3" indent="-228600" algn="l">
              <a:lnSpc>
                <a:spcPct val="110000"/>
              </a:lnSpc>
              <a:spcBef>
                <a:spcPts val="180"/>
              </a:spcBef>
              <a:spcAft>
                <a:spcPts val="0"/>
              </a:spcAft>
              <a:buClr>
                <a:schemeClr val="dk1"/>
              </a:buClr>
              <a:buSzPts val="900"/>
              <a:buNone/>
              <a:defRPr sz="900"/>
            </a:lvl4pPr>
            <a:lvl5pPr marL="2286000" lvl="4" indent="-228600" algn="l">
              <a:lnSpc>
                <a:spcPct val="110000"/>
              </a:lnSpc>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8" name="Google Shape;108;p23"/>
          <p:cNvSpPr txBox="1">
            <a:spLocks noGrp="1"/>
          </p:cNvSpPr>
          <p:nvPr>
            <p:ph type="sldNum" idx="12"/>
          </p:nvPr>
        </p:nvSpPr>
        <p:spPr>
          <a:xfrm>
            <a:off x="619876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4"/>
          <p:cNvSpPr>
            <a:spLocks noGrp="1"/>
          </p:cNvSpPr>
          <p:nvPr>
            <p:ph type="pic" idx="2"/>
          </p:nvPr>
        </p:nvSpPr>
        <p:spPr>
          <a:xfrm>
            <a:off x="1792288" y="1073061"/>
            <a:ext cx="5486400" cy="3654513"/>
          </a:xfrm>
          <a:prstGeom prst="rect">
            <a:avLst/>
          </a:prstGeom>
          <a:noFill/>
          <a:ln>
            <a:noFill/>
          </a:ln>
        </p:spPr>
      </p:sp>
      <p:sp>
        <p:nvSpPr>
          <p:cNvPr id="112" name="Google Shape;112;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280"/>
              </a:spcBef>
              <a:spcAft>
                <a:spcPts val="0"/>
              </a:spcAft>
              <a:buClr>
                <a:schemeClr val="dk1"/>
              </a:buClr>
              <a:buSzPts val="1400"/>
              <a:buNone/>
              <a:defRPr sz="1400"/>
            </a:lvl1pPr>
            <a:lvl2pPr marL="914400" lvl="1" indent="-228600" algn="l">
              <a:lnSpc>
                <a:spcPct val="110000"/>
              </a:lnSpc>
              <a:spcBef>
                <a:spcPts val="240"/>
              </a:spcBef>
              <a:spcAft>
                <a:spcPts val="0"/>
              </a:spcAft>
              <a:buClr>
                <a:schemeClr val="dk1"/>
              </a:buClr>
              <a:buSzPts val="1200"/>
              <a:buNone/>
              <a:defRPr sz="1200"/>
            </a:lvl2pPr>
            <a:lvl3pPr marL="1371600" lvl="2" indent="-228600" algn="l">
              <a:lnSpc>
                <a:spcPct val="110000"/>
              </a:lnSpc>
              <a:spcBef>
                <a:spcPts val="200"/>
              </a:spcBef>
              <a:spcAft>
                <a:spcPts val="0"/>
              </a:spcAft>
              <a:buClr>
                <a:schemeClr val="dk1"/>
              </a:buClr>
              <a:buSzPts val="1000"/>
              <a:buNone/>
              <a:defRPr sz="1000"/>
            </a:lvl3pPr>
            <a:lvl4pPr marL="1828800" lvl="3" indent="-228600" algn="l">
              <a:lnSpc>
                <a:spcPct val="110000"/>
              </a:lnSpc>
              <a:spcBef>
                <a:spcPts val="180"/>
              </a:spcBef>
              <a:spcAft>
                <a:spcPts val="0"/>
              </a:spcAft>
              <a:buClr>
                <a:schemeClr val="dk1"/>
              </a:buClr>
              <a:buSzPts val="900"/>
              <a:buNone/>
              <a:defRPr sz="900"/>
            </a:lvl4pPr>
            <a:lvl5pPr marL="2286000" lvl="4" indent="-228600" algn="l">
              <a:lnSpc>
                <a:spcPct val="110000"/>
              </a:lnSpc>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3" name="Google Shape;113;p24"/>
          <p:cNvSpPr txBox="1">
            <a:spLocks noGrp="1"/>
          </p:cNvSpPr>
          <p:nvPr>
            <p:ph type="sldNum" idx="12"/>
          </p:nvPr>
        </p:nvSpPr>
        <p:spPr>
          <a:xfrm>
            <a:off x="6211888"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457200" y="884280"/>
            <a:ext cx="766665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5"/>
          <p:cNvSpPr txBox="1">
            <a:spLocks noGrp="1"/>
          </p:cNvSpPr>
          <p:nvPr>
            <p:ph type="body" idx="1"/>
          </p:nvPr>
        </p:nvSpPr>
        <p:spPr>
          <a:xfrm>
            <a:off x="457200" y="2077349"/>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005695"/>
              </a:buClr>
              <a:buSzPts val="2000"/>
              <a:buNone/>
              <a:defRPr sz="2000" b="1">
                <a:solidFill>
                  <a:srgbClr val="005695"/>
                </a:solidFill>
              </a:defRPr>
            </a:lvl1pPr>
            <a:lvl2pPr marL="914400" lvl="1" indent="-228600" algn="l">
              <a:lnSpc>
                <a:spcPct val="110000"/>
              </a:lnSpc>
              <a:spcBef>
                <a:spcPts val="400"/>
              </a:spcBef>
              <a:spcAft>
                <a:spcPts val="0"/>
              </a:spcAft>
              <a:buClr>
                <a:schemeClr val="dk1"/>
              </a:buClr>
              <a:buSzPts val="2000"/>
              <a:buNone/>
              <a:defRPr sz="2000" b="1"/>
            </a:lvl2pPr>
            <a:lvl3pPr marL="1371600" lvl="2" indent="-228600" algn="l">
              <a:lnSpc>
                <a:spcPct val="110000"/>
              </a:lnSpc>
              <a:spcBef>
                <a:spcPts val="360"/>
              </a:spcBef>
              <a:spcAft>
                <a:spcPts val="0"/>
              </a:spcAft>
              <a:buClr>
                <a:schemeClr val="dk1"/>
              </a:buClr>
              <a:buSzPts val="1800"/>
              <a:buNone/>
              <a:defRPr sz="1800" b="1"/>
            </a:lvl3pPr>
            <a:lvl4pPr marL="1828800" lvl="3" indent="-228600" algn="l">
              <a:lnSpc>
                <a:spcPct val="110000"/>
              </a:lnSpc>
              <a:spcBef>
                <a:spcPts val="320"/>
              </a:spcBef>
              <a:spcAft>
                <a:spcPts val="0"/>
              </a:spcAft>
              <a:buClr>
                <a:schemeClr val="dk1"/>
              </a:buClr>
              <a:buSzPts val="1600"/>
              <a:buNone/>
              <a:defRPr sz="1600" b="1"/>
            </a:lvl4pPr>
            <a:lvl5pPr marL="2286000" lvl="4" indent="-228600" algn="l">
              <a:lnSpc>
                <a:spcPct val="110000"/>
              </a:lnSpc>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7" name="Google Shape;117;p25"/>
          <p:cNvSpPr txBox="1">
            <a:spLocks noGrp="1"/>
          </p:cNvSpPr>
          <p:nvPr>
            <p:ph type="body" idx="2"/>
          </p:nvPr>
        </p:nvSpPr>
        <p:spPr>
          <a:xfrm>
            <a:off x="457200" y="2717111"/>
            <a:ext cx="4040188" cy="340905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sz="18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8" name="Google Shape;118;p25"/>
          <p:cNvSpPr txBox="1">
            <a:spLocks noGrp="1"/>
          </p:cNvSpPr>
          <p:nvPr>
            <p:ph type="body" idx="3"/>
          </p:nvPr>
        </p:nvSpPr>
        <p:spPr>
          <a:xfrm>
            <a:off x="4645025" y="2077349"/>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005695"/>
              </a:buClr>
              <a:buSzPts val="2000"/>
              <a:buNone/>
              <a:defRPr sz="2000" b="1">
                <a:solidFill>
                  <a:srgbClr val="005695"/>
                </a:solidFill>
              </a:defRPr>
            </a:lvl1pPr>
            <a:lvl2pPr marL="914400" lvl="1" indent="-228600" algn="l">
              <a:lnSpc>
                <a:spcPct val="110000"/>
              </a:lnSpc>
              <a:spcBef>
                <a:spcPts val="400"/>
              </a:spcBef>
              <a:spcAft>
                <a:spcPts val="0"/>
              </a:spcAft>
              <a:buClr>
                <a:schemeClr val="dk1"/>
              </a:buClr>
              <a:buSzPts val="2000"/>
              <a:buNone/>
              <a:defRPr sz="2000" b="1"/>
            </a:lvl2pPr>
            <a:lvl3pPr marL="1371600" lvl="2" indent="-228600" algn="l">
              <a:lnSpc>
                <a:spcPct val="110000"/>
              </a:lnSpc>
              <a:spcBef>
                <a:spcPts val="360"/>
              </a:spcBef>
              <a:spcAft>
                <a:spcPts val="0"/>
              </a:spcAft>
              <a:buClr>
                <a:schemeClr val="dk1"/>
              </a:buClr>
              <a:buSzPts val="1800"/>
              <a:buNone/>
              <a:defRPr sz="1800" b="1"/>
            </a:lvl3pPr>
            <a:lvl4pPr marL="1828800" lvl="3" indent="-228600" algn="l">
              <a:lnSpc>
                <a:spcPct val="110000"/>
              </a:lnSpc>
              <a:spcBef>
                <a:spcPts val="320"/>
              </a:spcBef>
              <a:spcAft>
                <a:spcPts val="0"/>
              </a:spcAft>
              <a:buClr>
                <a:schemeClr val="dk1"/>
              </a:buClr>
              <a:buSzPts val="1600"/>
              <a:buNone/>
              <a:defRPr sz="1600" b="1"/>
            </a:lvl4pPr>
            <a:lvl5pPr marL="2286000" lvl="4" indent="-228600" algn="l">
              <a:lnSpc>
                <a:spcPct val="110000"/>
              </a:lnSpc>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9" name="Google Shape;119;p25"/>
          <p:cNvSpPr txBox="1">
            <a:spLocks noGrp="1"/>
          </p:cNvSpPr>
          <p:nvPr>
            <p:ph type="body" idx="4"/>
          </p:nvPr>
        </p:nvSpPr>
        <p:spPr>
          <a:xfrm>
            <a:off x="4645025" y="2717111"/>
            <a:ext cx="4041775" cy="340905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sz="18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0" name="Google Shape;120;p25"/>
          <p:cNvSpPr txBox="1">
            <a:spLocks noGrp="1"/>
          </p:cNvSpPr>
          <p:nvPr>
            <p:ph type="sldNum" idx="12"/>
          </p:nvPr>
        </p:nvSpPr>
        <p:spPr>
          <a:xfrm>
            <a:off x="6198763"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3200"/>
              <a:buFont typeface="Arial"/>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888888"/>
              </a:buClr>
              <a:buSzPts val="2000"/>
              <a:buNone/>
              <a:defRPr sz="2000">
                <a:solidFill>
                  <a:srgbClr val="888888"/>
                </a:solidFill>
              </a:defRPr>
            </a:lvl1pPr>
            <a:lvl2pPr marL="914400" lvl="1" indent="-228600" algn="l">
              <a:lnSpc>
                <a:spcPct val="110000"/>
              </a:lnSpc>
              <a:spcBef>
                <a:spcPts val="360"/>
              </a:spcBef>
              <a:spcAft>
                <a:spcPts val="0"/>
              </a:spcAft>
              <a:buClr>
                <a:srgbClr val="888888"/>
              </a:buClr>
              <a:buSzPts val="1800"/>
              <a:buNone/>
              <a:defRPr sz="1800">
                <a:solidFill>
                  <a:srgbClr val="888888"/>
                </a:solidFill>
              </a:defRPr>
            </a:lvl2pPr>
            <a:lvl3pPr marL="1371600" lvl="2" indent="-228600" algn="l">
              <a:lnSpc>
                <a:spcPct val="110000"/>
              </a:lnSpc>
              <a:spcBef>
                <a:spcPts val="320"/>
              </a:spcBef>
              <a:spcAft>
                <a:spcPts val="0"/>
              </a:spcAft>
              <a:buClr>
                <a:srgbClr val="888888"/>
              </a:buClr>
              <a:buSzPts val="1600"/>
              <a:buNone/>
              <a:defRPr sz="1600">
                <a:solidFill>
                  <a:srgbClr val="888888"/>
                </a:solidFill>
              </a:defRPr>
            </a:lvl3pPr>
            <a:lvl4pPr marL="1828800" lvl="3" indent="-228600" algn="l">
              <a:lnSpc>
                <a:spcPct val="110000"/>
              </a:lnSpc>
              <a:spcBef>
                <a:spcPts val="280"/>
              </a:spcBef>
              <a:spcAft>
                <a:spcPts val="0"/>
              </a:spcAft>
              <a:buClr>
                <a:srgbClr val="888888"/>
              </a:buClr>
              <a:buSzPts val="1400"/>
              <a:buNone/>
              <a:defRPr sz="1400">
                <a:solidFill>
                  <a:srgbClr val="888888"/>
                </a:solidFill>
              </a:defRPr>
            </a:lvl4pPr>
            <a:lvl5pPr marL="2286000" lvl="4" indent="-228600" algn="l">
              <a:lnSpc>
                <a:spcPct val="110000"/>
              </a:lnSpc>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4" name="Google Shape;124;p26"/>
          <p:cNvSpPr txBox="1">
            <a:spLocks noGrp="1"/>
          </p:cNvSpPr>
          <p:nvPr>
            <p:ph type="sldNum" idx="12"/>
          </p:nvPr>
        </p:nvSpPr>
        <p:spPr>
          <a:xfrm>
            <a:off x="6169227"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457200" y="944118"/>
            <a:ext cx="6727546" cy="9445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27"/>
          <p:cNvSpPr txBox="1">
            <a:spLocks noGrp="1"/>
          </p:cNvSpPr>
          <p:nvPr>
            <p:ph type="body" idx="1"/>
          </p:nvPr>
        </p:nvSpPr>
        <p:spPr>
          <a:xfrm>
            <a:off x="457200" y="1869076"/>
            <a:ext cx="3871913" cy="4432815"/>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chemeClr val="dk1"/>
              </a:buClr>
              <a:buSzPts val="2000"/>
              <a:buChar char="•"/>
              <a:defRPr sz="20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27"/>
          <p:cNvSpPr txBox="1">
            <a:spLocks noGrp="1"/>
          </p:cNvSpPr>
          <p:nvPr>
            <p:ph type="body" idx="2"/>
          </p:nvPr>
        </p:nvSpPr>
        <p:spPr>
          <a:xfrm>
            <a:off x="4617243" y="1869076"/>
            <a:ext cx="3871913" cy="4432815"/>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chemeClr val="dk1"/>
              </a:buClr>
              <a:buSzPts val="2000"/>
              <a:buChar char="•"/>
              <a:defRPr sz="20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457200" y="1031311"/>
            <a:ext cx="6678320" cy="80542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28"/>
          <p:cNvSpPr>
            <a:spLocks noGrp="1"/>
          </p:cNvSpPr>
          <p:nvPr>
            <p:ph type="pic" idx="2"/>
          </p:nvPr>
        </p:nvSpPr>
        <p:spPr>
          <a:xfrm>
            <a:off x="457200" y="1836738"/>
            <a:ext cx="3968750" cy="4519612"/>
          </a:xfrm>
          <a:prstGeom prst="rect">
            <a:avLst/>
          </a:prstGeom>
          <a:noFill/>
          <a:ln>
            <a:noFill/>
          </a:ln>
        </p:spPr>
      </p:sp>
      <p:sp>
        <p:nvSpPr>
          <p:cNvPr id="134" name="Google Shape;134;p28"/>
          <p:cNvSpPr txBox="1">
            <a:spLocks noGrp="1"/>
          </p:cNvSpPr>
          <p:nvPr>
            <p:ph type="body" idx="1"/>
          </p:nvPr>
        </p:nvSpPr>
        <p:spPr>
          <a:xfrm>
            <a:off x="4624388" y="1836738"/>
            <a:ext cx="4062412" cy="4313237"/>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a:lvl1pPr>
            <a:lvl2pPr marL="914400" lvl="1" indent="-342900" algn="l">
              <a:lnSpc>
                <a:spcPct val="110000"/>
              </a:lnSpc>
              <a:spcBef>
                <a:spcPts val="360"/>
              </a:spcBef>
              <a:spcAft>
                <a:spcPts val="0"/>
              </a:spcAft>
              <a:buClr>
                <a:schemeClr val="dk1"/>
              </a:buClr>
              <a:buSzPts val="1800"/>
              <a:buChar char="–"/>
              <a:defRPr/>
            </a:lvl2pPr>
            <a:lvl3pPr marL="1371600" lvl="2" indent="-342900" algn="l">
              <a:lnSpc>
                <a:spcPct val="110000"/>
              </a:lnSpc>
              <a:spcBef>
                <a:spcPts val="360"/>
              </a:spcBef>
              <a:spcAft>
                <a:spcPts val="0"/>
              </a:spcAft>
              <a:buClr>
                <a:schemeClr val="dk1"/>
              </a:buClr>
              <a:buSzPts val="1800"/>
              <a:buChar char="•"/>
              <a:defRPr/>
            </a:lvl3pPr>
            <a:lvl4pPr marL="1828800" lvl="3" indent="-342900" algn="l">
              <a:lnSpc>
                <a:spcPct val="110000"/>
              </a:lnSpc>
              <a:spcBef>
                <a:spcPts val="360"/>
              </a:spcBef>
              <a:spcAft>
                <a:spcPts val="0"/>
              </a:spcAft>
              <a:buClr>
                <a:schemeClr val="dk1"/>
              </a:buClr>
              <a:buSzPts val="1800"/>
              <a:buChar char="–"/>
              <a:defRPr/>
            </a:lvl4pPr>
            <a:lvl5pPr marL="2286000" lvl="4" indent="-342900" algn="l">
              <a:lnSpc>
                <a:spcPct val="11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669492" y="1253590"/>
            <a:ext cx="6638937" cy="87731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457200" y="1073062"/>
            <a:ext cx="3008313" cy="97705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0"/>
          <p:cNvSpPr txBox="1">
            <a:spLocks noGrp="1"/>
          </p:cNvSpPr>
          <p:nvPr>
            <p:ph type="body" idx="1"/>
          </p:nvPr>
        </p:nvSpPr>
        <p:spPr>
          <a:xfrm>
            <a:off x="3575050" y="1073062"/>
            <a:ext cx="5111750" cy="5053101"/>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chemeClr val="dk1"/>
              </a:buClr>
              <a:buSzPts val="2000"/>
              <a:buChar char="•"/>
              <a:defRPr sz="20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1" name="Google Shape;141;p30"/>
          <p:cNvSpPr txBox="1">
            <a:spLocks noGrp="1"/>
          </p:cNvSpPr>
          <p:nvPr>
            <p:ph type="body" idx="2"/>
          </p:nvPr>
        </p:nvSpPr>
        <p:spPr>
          <a:xfrm>
            <a:off x="457200" y="2050114"/>
            <a:ext cx="3008313" cy="4076049"/>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280"/>
              </a:spcBef>
              <a:spcAft>
                <a:spcPts val="0"/>
              </a:spcAft>
              <a:buClr>
                <a:schemeClr val="dk1"/>
              </a:buClr>
              <a:buSzPts val="1400"/>
              <a:buNone/>
              <a:defRPr sz="1400"/>
            </a:lvl1pPr>
            <a:lvl2pPr marL="914400" lvl="1" indent="-228600" algn="l">
              <a:lnSpc>
                <a:spcPct val="110000"/>
              </a:lnSpc>
              <a:spcBef>
                <a:spcPts val="240"/>
              </a:spcBef>
              <a:spcAft>
                <a:spcPts val="0"/>
              </a:spcAft>
              <a:buClr>
                <a:schemeClr val="dk1"/>
              </a:buClr>
              <a:buSzPts val="1200"/>
              <a:buNone/>
              <a:defRPr sz="1200"/>
            </a:lvl2pPr>
            <a:lvl3pPr marL="1371600" lvl="2" indent="-228600" algn="l">
              <a:lnSpc>
                <a:spcPct val="110000"/>
              </a:lnSpc>
              <a:spcBef>
                <a:spcPts val="200"/>
              </a:spcBef>
              <a:spcAft>
                <a:spcPts val="0"/>
              </a:spcAft>
              <a:buClr>
                <a:schemeClr val="dk1"/>
              </a:buClr>
              <a:buSzPts val="1000"/>
              <a:buNone/>
              <a:defRPr sz="1000"/>
            </a:lvl3pPr>
            <a:lvl4pPr marL="1828800" lvl="3" indent="-228600" algn="l">
              <a:lnSpc>
                <a:spcPct val="110000"/>
              </a:lnSpc>
              <a:spcBef>
                <a:spcPts val="180"/>
              </a:spcBef>
              <a:spcAft>
                <a:spcPts val="0"/>
              </a:spcAft>
              <a:buClr>
                <a:schemeClr val="dk1"/>
              </a:buClr>
              <a:buSzPts val="900"/>
              <a:buNone/>
              <a:defRPr sz="900"/>
            </a:lvl4pPr>
            <a:lvl5pPr marL="2286000" lvl="4" indent="-228600" algn="l">
              <a:lnSpc>
                <a:spcPct val="110000"/>
              </a:lnSpc>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6_Blank" type="blank">
  <p:cSld name="BLANK">
    <p:spTree>
      <p:nvGrpSpPr>
        <p:cNvPr id="1" name="Shape 20"/>
        <p:cNvGrpSpPr/>
        <p:nvPr/>
      </p:nvGrpSpPr>
      <p:grpSpPr>
        <a:xfrm>
          <a:off x="0" y="0"/>
          <a:ext cx="0" cy="0"/>
          <a:chOff x="0" y="0"/>
          <a:chExt cx="0" cy="0"/>
        </a:xfrm>
      </p:grpSpPr>
      <p:sp>
        <p:nvSpPr>
          <p:cNvPr id="21" name="Google Shape;21;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1"/>
          <p:cNvSpPr>
            <a:spLocks noGrp="1"/>
          </p:cNvSpPr>
          <p:nvPr>
            <p:ph type="pic" idx="2"/>
          </p:nvPr>
        </p:nvSpPr>
        <p:spPr>
          <a:xfrm>
            <a:off x="1792288" y="1230575"/>
            <a:ext cx="5486400" cy="3496999"/>
          </a:xfrm>
          <a:prstGeom prst="rect">
            <a:avLst/>
          </a:prstGeom>
          <a:noFill/>
          <a:ln>
            <a:noFill/>
          </a:ln>
        </p:spPr>
      </p:sp>
      <p:sp>
        <p:nvSpPr>
          <p:cNvPr id="146" name="Google Shape;146;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280"/>
              </a:spcBef>
              <a:spcAft>
                <a:spcPts val="0"/>
              </a:spcAft>
              <a:buClr>
                <a:schemeClr val="dk1"/>
              </a:buClr>
              <a:buSzPts val="1400"/>
              <a:buNone/>
              <a:defRPr sz="1400"/>
            </a:lvl1pPr>
            <a:lvl2pPr marL="914400" lvl="1" indent="-228600" algn="l">
              <a:lnSpc>
                <a:spcPct val="110000"/>
              </a:lnSpc>
              <a:spcBef>
                <a:spcPts val="240"/>
              </a:spcBef>
              <a:spcAft>
                <a:spcPts val="0"/>
              </a:spcAft>
              <a:buClr>
                <a:schemeClr val="dk1"/>
              </a:buClr>
              <a:buSzPts val="1200"/>
              <a:buNone/>
              <a:defRPr sz="1200"/>
            </a:lvl2pPr>
            <a:lvl3pPr marL="1371600" lvl="2" indent="-228600" algn="l">
              <a:lnSpc>
                <a:spcPct val="110000"/>
              </a:lnSpc>
              <a:spcBef>
                <a:spcPts val="200"/>
              </a:spcBef>
              <a:spcAft>
                <a:spcPts val="0"/>
              </a:spcAft>
              <a:buClr>
                <a:schemeClr val="dk1"/>
              </a:buClr>
              <a:buSzPts val="1000"/>
              <a:buNone/>
              <a:defRPr sz="1000"/>
            </a:lvl3pPr>
            <a:lvl4pPr marL="1828800" lvl="3" indent="-228600" algn="l">
              <a:lnSpc>
                <a:spcPct val="110000"/>
              </a:lnSpc>
              <a:spcBef>
                <a:spcPts val="180"/>
              </a:spcBef>
              <a:spcAft>
                <a:spcPts val="0"/>
              </a:spcAft>
              <a:buClr>
                <a:schemeClr val="dk1"/>
              </a:buClr>
              <a:buSzPts val="900"/>
              <a:buNone/>
              <a:defRPr sz="900"/>
            </a:lvl4pPr>
            <a:lvl5pPr marL="2286000" lvl="4" indent="-228600" algn="l">
              <a:lnSpc>
                <a:spcPct val="110000"/>
              </a:lnSpc>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7" name="Google Shape;14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457200" y="1054308"/>
            <a:ext cx="6599556" cy="74152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2"/>
          <p:cNvSpPr txBox="1">
            <a:spLocks noGrp="1"/>
          </p:cNvSpPr>
          <p:nvPr>
            <p:ph type="body" idx="1"/>
          </p:nvPr>
        </p:nvSpPr>
        <p:spPr>
          <a:xfrm>
            <a:off x="457200" y="1791856"/>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005695"/>
              </a:buClr>
              <a:buSzPts val="2000"/>
              <a:buNone/>
              <a:defRPr sz="2000" b="1">
                <a:solidFill>
                  <a:srgbClr val="005695"/>
                </a:solidFill>
              </a:defRPr>
            </a:lvl1pPr>
            <a:lvl2pPr marL="914400" lvl="1" indent="-228600" algn="l">
              <a:lnSpc>
                <a:spcPct val="110000"/>
              </a:lnSpc>
              <a:spcBef>
                <a:spcPts val="400"/>
              </a:spcBef>
              <a:spcAft>
                <a:spcPts val="0"/>
              </a:spcAft>
              <a:buClr>
                <a:schemeClr val="dk1"/>
              </a:buClr>
              <a:buSzPts val="2000"/>
              <a:buNone/>
              <a:defRPr sz="2000" b="1"/>
            </a:lvl2pPr>
            <a:lvl3pPr marL="1371600" lvl="2" indent="-228600" algn="l">
              <a:lnSpc>
                <a:spcPct val="110000"/>
              </a:lnSpc>
              <a:spcBef>
                <a:spcPts val="360"/>
              </a:spcBef>
              <a:spcAft>
                <a:spcPts val="0"/>
              </a:spcAft>
              <a:buClr>
                <a:schemeClr val="dk1"/>
              </a:buClr>
              <a:buSzPts val="1800"/>
              <a:buNone/>
              <a:defRPr sz="1800" b="1"/>
            </a:lvl3pPr>
            <a:lvl4pPr marL="1828800" lvl="3" indent="-228600" algn="l">
              <a:lnSpc>
                <a:spcPct val="110000"/>
              </a:lnSpc>
              <a:spcBef>
                <a:spcPts val="320"/>
              </a:spcBef>
              <a:spcAft>
                <a:spcPts val="0"/>
              </a:spcAft>
              <a:buClr>
                <a:schemeClr val="dk1"/>
              </a:buClr>
              <a:buSzPts val="1600"/>
              <a:buNone/>
              <a:defRPr sz="1600" b="1"/>
            </a:lvl4pPr>
            <a:lvl5pPr marL="2286000" lvl="4" indent="-228600" algn="l">
              <a:lnSpc>
                <a:spcPct val="110000"/>
              </a:lnSpc>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1" name="Google Shape;151;p32"/>
          <p:cNvSpPr txBox="1">
            <a:spLocks noGrp="1"/>
          </p:cNvSpPr>
          <p:nvPr>
            <p:ph type="body" idx="2"/>
          </p:nvPr>
        </p:nvSpPr>
        <p:spPr>
          <a:xfrm>
            <a:off x="457200" y="2431618"/>
            <a:ext cx="4040188" cy="369454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sz="18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2" name="Google Shape;152;p32"/>
          <p:cNvSpPr txBox="1">
            <a:spLocks noGrp="1"/>
          </p:cNvSpPr>
          <p:nvPr>
            <p:ph type="body" idx="3"/>
          </p:nvPr>
        </p:nvSpPr>
        <p:spPr>
          <a:xfrm>
            <a:off x="4645025" y="1791856"/>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005695"/>
              </a:buClr>
              <a:buSzPts val="2000"/>
              <a:buNone/>
              <a:defRPr sz="2000" b="1">
                <a:solidFill>
                  <a:srgbClr val="005695"/>
                </a:solidFill>
              </a:defRPr>
            </a:lvl1pPr>
            <a:lvl2pPr marL="914400" lvl="1" indent="-228600" algn="l">
              <a:lnSpc>
                <a:spcPct val="110000"/>
              </a:lnSpc>
              <a:spcBef>
                <a:spcPts val="400"/>
              </a:spcBef>
              <a:spcAft>
                <a:spcPts val="0"/>
              </a:spcAft>
              <a:buClr>
                <a:schemeClr val="dk1"/>
              </a:buClr>
              <a:buSzPts val="2000"/>
              <a:buNone/>
              <a:defRPr sz="2000" b="1"/>
            </a:lvl2pPr>
            <a:lvl3pPr marL="1371600" lvl="2" indent="-228600" algn="l">
              <a:lnSpc>
                <a:spcPct val="110000"/>
              </a:lnSpc>
              <a:spcBef>
                <a:spcPts val="360"/>
              </a:spcBef>
              <a:spcAft>
                <a:spcPts val="0"/>
              </a:spcAft>
              <a:buClr>
                <a:schemeClr val="dk1"/>
              </a:buClr>
              <a:buSzPts val="1800"/>
              <a:buNone/>
              <a:defRPr sz="1800" b="1"/>
            </a:lvl3pPr>
            <a:lvl4pPr marL="1828800" lvl="3" indent="-228600" algn="l">
              <a:lnSpc>
                <a:spcPct val="110000"/>
              </a:lnSpc>
              <a:spcBef>
                <a:spcPts val="320"/>
              </a:spcBef>
              <a:spcAft>
                <a:spcPts val="0"/>
              </a:spcAft>
              <a:buClr>
                <a:schemeClr val="dk1"/>
              </a:buClr>
              <a:buSzPts val="1600"/>
              <a:buNone/>
              <a:defRPr sz="1600" b="1"/>
            </a:lvl4pPr>
            <a:lvl5pPr marL="2286000" lvl="4" indent="-228600" algn="l">
              <a:lnSpc>
                <a:spcPct val="110000"/>
              </a:lnSpc>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3" name="Google Shape;153;p32"/>
          <p:cNvSpPr txBox="1">
            <a:spLocks noGrp="1"/>
          </p:cNvSpPr>
          <p:nvPr>
            <p:ph type="body" idx="4"/>
          </p:nvPr>
        </p:nvSpPr>
        <p:spPr>
          <a:xfrm>
            <a:off x="4645025" y="2431618"/>
            <a:ext cx="4041775" cy="369454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sz="1800"/>
            </a:lvl1pPr>
            <a:lvl2pPr marL="914400" lvl="1" indent="-342900" algn="l">
              <a:lnSpc>
                <a:spcPct val="110000"/>
              </a:lnSpc>
              <a:spcBef>
                <a:spcPts val="360"/>
              </a:spcBef>
              <a:spcAft>
                <a:spcPts val="0"/>
              </a:spcAft>
              <a:buClr>
                <a:schemeClr val="dk1"/>
              </a:buClr>
              <a:buSzPts val="1800"/>
              <a:buChar char="–"/>
              <a:defRPr sz="1800"/>
            </a:lvl2pPr>
            <a:lvl3pPr marL="1371600" lvl="2" indent="-342900" algn="l">
              <a:lnSpc>
                <a:spcPct val="110000"/>
              </a:lnSpc>
              <a:spcBef>
                <a:spcPts val="360"/>
              </a:spcBef>
              <a:spcAft>
                <a:spcPts val="0"/>
              </a:spcAft>
              <a:buClr>
                <a:schemeClr val="dk1"/>
              </a:buClr>
              <a:buSzPts val="1800"/>
              <a:buChar char="•"/>
              <a:defRPr sz="1800"/>
            </a:lvl3pPr>
            <a:lvl4pPr marL="1828800" lvl="3" indent="-342900" algn="l">
              <a:lnSpc>
                <a:spcPct val="110000"/>
              </a:lnSpc>
              <a:spcBef>
                <a:spcPts val="360"/>
              </a:spcBef>
              <a:spcAft>
                <a:spcPts val="0"/>
              </a:spcAft>
              <a:buClr>
                <a:schemeClr val="dk1"/>
              </a:buClr>
              <a:buSzPts val="1800"/>
              <a:buChar char="–"/>
              <a:defRPr sz="1800"/>
            </a:lvl4pPr>
            <a:lvl5pPr marL="2286000" lvl="4" indent="-342900" algn="l">
              <a:lnSpc>
                <a:spcPct val="110000"/>
              </a:lnSpc>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4" name="Google Shape;15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3200"/>
              <a:buFont typeface="Arial"/>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888888"/>
              </a:buClr>
              <a:buSzPts val="2000"/>
              <a:buNone/>
              <a:defRPr sz="2000">
                <a:solidFill>
                  <a:srgbClr val="888888"/>
                </a:solidFill>
              </a:defRPr>
            </a:lvl1pPr>
            <a:lvl2pPr marL="914400" lvl="1" indent="-228600" algn="l">
              <a:lnSpc>
                <a:spcPct val="110000"/>
              </a:lnSpc>
              <a:spcBef>
                <a:spcPts val="360"/>
              </a:spcBef>
              <a:spcAft>
                <a:spcPts val="0"/>
              </a:spcAft>
              <a:buClr>
                <a:srgbClr val="888888"/>
              </a:buClr>
              <a:buSzPts val="1800"/>
              <a:buNone/>
              <a:defRPr sz="1800">
                <a:solidFill>
                  <a:srgbClr val="888888"/>
                </a:solidFill>
              </a:defRPr>
            </a:lvl2pPr>
            <a:lvl3pPr marL="1371600" lvl="2" indent="-228600" algn="l">
              <a:lnSpc>
                <a:spcPct val="110000"/>
              </a:lnSpc>
              <a:spcBef>
                <a:spcPts val="320"/>
              </a:spcBef>
              <a:spcAft>
                <a:spcPts val="0"/>
              </a:spcAft>
              <a:buClr>
                <a:srgbClr val="888888"/>
              </a:buClr>
              <a:buSzPts val="1600"/>
              <a:buNone/>
              <a:defRPr sz="1600">
                <a:solidFill>
                  <a:srgbClr val="888888"/>
                </a:solidFill>
              </a:defRPr>
            </a:lvl3pPr>
            <a:lvl4pPr marL="1828800" lvl="3" indent="-228600" algn="l">
              <a:lnSpc>
                <a:spcPct val="110000"/>
              </a:lnSpc>
              <a:spcBef>
                <a:spcPts val="280"/>
              </a:spcBef>
              <a:spcAft>
                <a:spcPts val="0"/>
              </a:spcAft>
              <a:buClr>
                <a:srgbClr val="888888"/>
              </a:buClr>
              <a:buSzPts val="1400"/>
              <a:buNone/>
              <a:defRPr sz="1400">
                <a:solidFill>
                  <a:srgbClr val="888888"/>
                </a:solidFill>
              </a:defRPr>
            </a:lvl4pPr>
            <a:lvl5pPr marL="2286000" lvl="4" indent="-228600" algn="l">
              <a:lnSpc>
                <a:spcPct val="110000"/>
              </a:lnSpc>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8" name="Google Shape;15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Blank">
  <p:cSld name="5_Blank">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525388"/>
            <a:ext cx="8229600" cy="91274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457200" y="1596894"/>
            <a:ext cx="8229600" cy="45292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dk1"/>
              </a:buClr>
              <a:buSzPts val="2000"/>
              <a:buFont typeface="Arial"/>
              <a:buNone/>
              <a:defRPr/>
            </a:lvl1pPr>
            <a:lvl2pPr marL="914400" lvl="1" indent="-228600" algn="l">
              <a:lnSpc>
                <a:spcPct val="100000"/>
              </a:lnSpc>
              <a:spcBef>
                <a:spcPts val="600"/>
              </a:spcBef>
              <a:spcAft>
                <a:spcPts val="0"/>
              </a:spcAft>
              <a:buClr>
                <a:schemeClr val="dk1"/>
              </a:buClr>
              <a:buSzPts val="1800"/>
              <a:buFont typeface="Arial"/>
              <a:buNone/>
              <a:defRPr/>
            </a:lvl2pPr>
            <a:lvl3pPr marL="1371600" lvl="2" indent="-228600" algn="l">
              <a:lnSpc>
                <a:spcPct val="100000"/>
              </a:lnSpc>
              <a:spcBef>
                <a:spcPts val="600"/>
              </a:spcBef>
              <a:spcAft>
                <a:spcPts val="0"/>
              </a:spcAft>
              <a:buClr>
                <a:schemeClr val="dk1"/>
              </a:buClr>
              <a:buSzPts val="1800"/>
              <a:buFont typeface="Arial"/>
              <a:buNone/>
              <a:defRPr/>
            </a:lvl3pPr>
            <a:lvl4pPr marL="1828800" lvl="3" indent="-228600" algn="l">
              <a:lnSpc>
                <a:spcPct val="100000"/>
              </a:lnSpc>
              <a:spcBef>
                <a:spcPts val="600"/>
              </a:spcBef>
              <a:spcAft>
                <a:spcPts val="0"/>
              </a:spcAft>
              <a:buClr>
                <a:schemeClr val="dk1"/>
              </a:buClr>
              <a:buSzPts val="1800"/>
              <a:buFont typeface="Arial"/>
              <a:buNone/>
              <a:defRPr/>
            </a:lvl4pPr>
            <a:lvl5pPr marL="2286000" lvl="4" indent="-228600" algn="l">
              <a:lnSpc>
                <a:spcPct val="100000"/>
              </a:lnSpc>
              <a:spcBef>
                <a:spcPts val="600"/>
              </a:spcBef>
              <a:spcAft>
                <a:spcPts val="0"/>
              </a:spcAft>
              <a:buClr>
                <a:schemeClr val="dk1"/>
              </a:buClr>
              <a:buSzPts val="18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57200" y="584344"/>
            <a:ext cx="8229600" cy="9098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and Content" type="obj">
  <p:cSld name="OBJEC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1244453"/>
            <a:ext cx="8229600" cy="83804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457200" y="2353316"/>
            <a:ext cx="8229600" cy="377284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a:lvl1pPr>
            <a:lvl2pPr marL="914400" lvl="1" indent="-342900" algn="l">
              <a:lnSpc>
                <a:spcPct val="110000"/>
              </a:lnSpc>
              <a:spcBef>
                <a:spcPts val="360"/>
              </a:spcBef>
              <a:spcAft>
                <a:spcPts val="0"/>
              </a:spcAft>
              <a:buClr>
                <a:schemeClr val="dk1"/>
              </a:buClr>
              <a:buSzPts val="1800"/>
              <a:buChar char="–"/>
              <a:defRPr/>
            </a:lvl2pPr>
            <a:lvl3pPr marL="1371600" lvl="2" indent="-342900" algn="l">
              <a:lnSpc>
                <a:spcPct val="110000"/>
              </a:lnSpc>
              <a:spcBef>
                <a:spcPts val="360"/>
              </a:spcBef>
              <a:spcAft>
                <a:spcPts val="0"/>
              </a:spcAft>
              <a:buClr>
                <a:schemeClr val="dk1"/>
              </a:buClr>
              <a:buSzPts val="1800"/>
              <a:buChar char="•"/>
              <a:defRPr/>
            </a:lvl3pPr>
            <a:lvl4pPr marL="1828800" lvl="3" indent="-342900" algn="l">
              <a:lnSpc>
                <a:spcPct val="110000"/>
              </a:lnSpc>
              <a:spcBef>
                <a:spcPts val="360"/>
              </a:spcBef>
              <a:spcAft>
                <a:spcPts val="0"/>
              </a:spcAft>
              <a:buClr>
                <a:schemeClr val="dk1"/>
              </a:buClr>
              <a:buSzPts val="1800"/>
              <a:buChar char="–"/>
              <a:defRPr/>
            </a:lvl4pPr>
            <a:lvl5pPr marL="2286000" lvl="4" indent="-342900" algn="l">
              <a:lnSpc>
                <a:spcPct val="11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p:cSld name="3_Blank">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964772"/>
            <a:ext cx="6619246" cy="1013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457200" y="1978766"/>
            <a:ext cx="8229600" cy="4147397"/>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60"/>
              </a:spcBef>
              <a:spcAft>
                <a:spcPts val="0"/>
              </a:spcAft>
              <a:buClr>
                <a:schemeClr val="dk1"/>
              </a:buClr>
              <a:buSzPts val="1800"/>
              <a:buChar char="•"/>
              <a:defRPr/>
            </a:lvl1pPr>
            <a:lvl2pPr marL="914400" lvl="1" indent="-342900" algn="l">
              <a:lnSpc>
                <a:spcPct val="110000"/>
              </a:lnSpc>
              <a:spcBef>
                <a:spcPts val="360"/>
              </a:spcBef>
              <a:spcAft>
                <a:spcPts val="0"/>
              </a:spcAft>
              <a:buClr>
                <a:schemeClr val="dk1"/>
              </a:buClr>
              <a:buSzPts val="1800"/>
              <a:buChar char="–"/>
              <a:defRPr/>
            </a:lvl2pPr>
            <a:lvl3pPr marL="1371600" lvl="2" indent="-342900" algn="l">
              <a:lnSpc>
                <a:spcPct val="110000"/>
              </a:lnSpc>
              <a:spcBef>
                <a:spcPts val="360"/>
              </a:spcBef>
              <a:spcAft>
                <a:spcPts val="0"/>
              </a:spcAft>
              <a:buClr>
                <a:schemeClr val="dk1"/>
              </a:buClr>
              <a:buSzPts val="1800"/>
              <a:buChar char="•"/>
              <a:defRPr/>
            </a:lvl3pPr>
            <a:lvl4pPr marL="1828800" lvl="3" indent="-342900" algn="l">
              <a:lnSpc>
                <a:spcPct val="110000"/>
              </a:lnSpc>
              <a:spcBef>
                <a:spcPts val="360"/>
              </a:spcBef>
              <a:spcAft>
                <a:spcPts val="0"/>
              </a:spcAft>
              <a:buClr>
                <a:schemeClr val="dk1"/>
              </a:buClr>
              <a:buSzPts val="1800"/>
              <a:buChar char="–"/>
              <a:defRPr/>
            </a:lvl4pPr>
            <a:lvl5pPr marL="2286000" lvl="4" indent="-342900" algn="l">
              <a:lnSpc>
                <a:spcPct val="11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457200" y="1285536"/>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232395" y="6284170"/>
            <a:ext cx="2133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FFFFF"/>
                </a:solidFill>
                <a:latin typeface="Arial"/>
                <a:ea typeface="Arial"/>
                <a:cs typeface="Arial"/>
                <a:sym typeface="Arial"/>
              </a:defRPr>
            </a:lvl1pPr>
            <a:lvl2pPr marL="0" lvl="1" indent="0" algn="l">
              <a:spcBef>
                <a:spcPts val="0"/>
              </a:spcBef>
              <a:buNone/>
              <a:defRPr sz="1200">
                <a:solidFill>
                  <a:srgbClr val="FFFFFF"/>
                </a:solidFill>
                <a:latin typeface="Arial"/>
                <a:ea typeface="Arial"/>
                <a:cs typeface="Arial"/>
                <a:sym typeface="Arial"/>
              </a:defRPr>
            </a:lvl2pPr>
            <a:lvl3pPr marL="0" lvl="2" indent="0" algn="l">
              <a:spcBef>
                <a:spcPts val="0"/>
              </a:spcBef>
              <a:buNone/>
              <a:defRPr sz="1200">
                <a:solidFill>
                  <a:srgbClr val="FFFFFF"/>
                </a:solidFill>
                <a:latin typeface="Arial"/>
                <a:ea typeface="Arial"/>
                <a:cs typeface="Arial"/>
                <a:sym typeface="Arial"/>
              </a:defRPr>
            </a:lvl3pPr>
            <a:lvl4pPr marL="0" lvl="3" indent="0" algn="l">
              <a:spcBef>
                <a:spcPts val="0"/>
              </a:spcBef>
              <a:buNone/>
              <a:defRPr sz="1200">
                <a:solidFill>
                  <a:srgbClr val="FFFFFF"/>
                </a:solidFill>
                <a:latin typeface="Arial"/>
                <a:ea typeface="Arial"/>
                <a:cs typeface="Arial"/>
                <a:sym typeface="Arial"/>
              </a:defRPr>
            </a:lvl4pPr>
            <a:lvl5pPr marL="0" lvl="4" indent="0" algn="l">
              <a:spcBef>
                <a:spcPts val="0"/>
              </a:spcBef>
              <a:buNone/>
              <a:defRPr sz="1200">
                <a:solidFill>
                  <a:srgbClr val="FFFFFF"/>
                </a:solidFill>
                <a:latin typeface="Arial"/>
                <a:ea typeface="Arial"/>
                <a:cs typeface="Arial"/>
                <a:sym typeface="Arial"/>
              </a:defRPr>
            </a:lvl5pPr>
            <a:lvl6pPr marL="0" lvl="5" indent="0" algn="l">
              <a:spcBef>
                <a:spcPts val="0"/>
              </a:spcBef>
              <a:buNone/>
              <a:defRPr sz="1200">
                <a:solidFill>
                  <a:srgbClr val="FFFFFF"/>
                </a:solidFill>
                <a:latin typeface="Arial"/>
                <a:ea typeface="Arial"/>
                <a:cs typeface="Arial"/>
                <a:sym typeface="Arial"/>
              </a:defRPr>
            </a:lvl6pPr>
            <a:lvl7pPr marL="0" lvl="6" indent="0" algn="l">
              <a:spcBef>
                <a:spcPts val="0"/>
              </a:spcBef>
              <a:buNone/>
              <a:defRPr sz="1200">
                <a:solidFill>
                  <a:srgbClr val="FFFFFF"/>
                </a:solidFill>
                <a:latin typeface="Arial"/>
                <a:ea typeface="Arial"/>
                <a:cs typeface="Arial"/>
                <a:sym typeface="Arial"/>
              </a:defRPr>
            </a:lvl7pPr>
            <a:lvl8pPr marL="0" lvl="7" indent="0" algn="l">
              <a:spcBef>
                <a:spcPts val="0"/>
              </a:spcBef>
              <a:buNone/>
              <a:defRPr sz="1200">
                <a:solidFill>
                  <a:srgbClr val="FFFFFF"/>
                </a:solidFill>
                <a:latin typeface="Arial"/>
                <a:ea typeface="Arial"/>
                <a:cs typeface="Arial"/>
                <a:sym typeface="Arial"/>
              </a:defRPr>
            </a:lvl8pPr>
            <a:lvl9pPr marL="0" lvl="8" indent="0" algn="l">
              <a:spcBef>
                <a:spcPts val="0"/>
              </a:spcBef>
              <a:buNone/>
              <a:defRPr sz="120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57200" y="525388"/>
            <a:ext cx="8229600" cy="91274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457200" y="1596894"/>
            <a:ext cx="8229600" cy="452927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Clr>
                <a:schemeClr val="dk1"/>
              </a:buClr>
              <a:buSzPts val="2000"/>
              <a:buChar char="•"/>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244453"/>
            <a:ext cx="8229600" cy="838041"/>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2353316"/>
            <a:ext cx="8229600" cy="377284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1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1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1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ichigan.gov/-/media/Project/Websites/mdhhs/Folder3/Folder97/Folder2/Folder197/Folder1/Folder297/School-Wide_Crisis_Guidance_Final.pdf?rev=2aaa9395e6c44d72b3daa35ca7f5df4b"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2.ed.gov/about/offices/list/ocr/letters/colleague-201010.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nasponline.org/professional-development/prepare-training-curriculum"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hyperlink" Target="https://www.nasponline.org/professional-development/prepare-training-curriculum/suggestions-for-funding-prepare-training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nasp.informz.net/z/cjUucD9taT03NTU3ODAxJnA9MSZ1PTc1MTk2MjY0MCZsaT01OTUxNDc1NA/index.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Hannah.barraw@gmail.com"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35.jpg"/></Relationships>
</file>

<file path=ppt/slides/_rels/slide6.xml.rels><?xml version="1.0" encoding="UTF-8" standalone="yes"?>
<Relationships xmlns="http://schemas.openxmlformats.org/package/2006/relationships"><Relationship Id="rId3" Type="http://schemas.openxmlformats.org/officeDocument/2006/relationships/hyperlink" Target="https://safeandsoundschools.org/resources/state-of-school-safety-repor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nasponline.org/professional-development/prepare-training-curriculum"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www.nasponline.org/resources-and-publications/books-and-products" TargetMode="External"/><Relationship Id="rId4" Type="http://schemas.openxmlformats.org/officeDocument/2006/relationships/image" Target="../media/image36.jpg"/></Relationships>
</file>

<file path=ppt/slides/_rels/slide61.xml.rels><?xml version="1.0" encoding="UTF-8" standalone="yes"?>
<Relationships xmlns="http://schemas.openxmlformats.org/package/2006/relationships"><Relationship Id="rId3" Type="http://schemas.openxmlformats.org/officeDocument/2006/relationships/hyperlink" Target="https://www.nasponline.org/professional-development/prepare-training-curriculum/prepare-frequently-asked-questions"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62.xml.rels><?xml version="1.0" encoding="UTF-8" standalone="yes"?>
<Relationships xmlns="http://schemas.openxmlformats.org/package/2006/relationships"><Relationship Id="rId3" Type="http://schemas.openxmlformats.org/officeDocument/2006/relationships/hyperlink" Target="https://www.nasponline.org/resources-and-publications/books-and-product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ww.nasponline.org/professional-development/prepare-training-curriculum" TargetMode="External"/><Relationship Id="rId5" Type="http://schemas.openxmlformats.org/officeDocument/2006/relationships/hyperlink" Target="http://www.nasponline.org/" TargetMode="External"/><Relationship Id="rId4" Type="http://schemas.openxmlformats.org/officeDocument/2006/relationships/hyperlink" Target="http://www.nasponline.org/prepare/index.aspx"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ctrTitle"/>
          </p:nvPr>
        </p:nvSpPr>
        <p:spPr>
          <a:xfrm>
            <a:off x="195150" y="4584199"/>
            <a:ext cx="8753700" cy="11169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EC52E"/>
              </a:buClr>
              <a:buSzPts val="2800"/>
              <a:buFont typeface="Arial"/>
              <a:buNone/>
            </a:pPr>
            <a:br>
              <a:rPr lang="en-US" sz="2800"/>
            </a:br>
            <a:r>
              <a:rPr lang="en-US" sz="2800"/>
              <a:t>You Might Be Trained as a School Psychologist, But Are You PREPaREd?</a:t>
            </a:r>
            <a:br>
              <a:rPr lang="en-US" sz="2800"/>
            </a:br>
            <a:r>
              <a:rPr lang="en-US" sz="1900"/>
              <a:t>October 21, 2022</a:t>
            </a:r>
            <a:br>
              <a:rPr lang="en-US" sz="1900"/>
            </a:br>
            <a:r>
              <a:rPr lang="en-US" sz="2400"/>
              <a:t>Tracy Hobbs, Susan Koceski, Jim Corr, Jennifer James</a:t>
            </a:r>
            <a:br>
              <a:rPr lang="en-US" sz="2400"/>
            </a:br>
            <a:r>
              <a:rPr lang="en-US" sz="2400"/>
              <a:t>Michigan Association of School Psychologists</a:t>
            </a:r>
            <a:endParaRPr/>
          </a:p>
        </p:txBody>
      </p:sp>
      <p:sp>
        <p:nvSpPr>
          <p:cNvPr id="165" name="Google Shape;165;p34"/>
          <p:cNvSpPr/>
          <p:nvPr/>
        </p:nvSpPr>
        <p:spPr>
          <a:xfrm>
            <a:off x="747172" y="6613620"/>
            <a:ext cx="7656513"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050"/>
              <a:buFont typeface="Arial"/>
              <a:buNone/>
            </a:pPr>
            <a:r>
              <a:rPr lang="en-US" sz="1050" b="1" i="0" u="none" strike="noStrike" cap="none">
                <a:solidFill>
                  <a:schemeClr val="lt1"/>
                </a:solidFill>
                <a:latin typeface="Arial"/>
                <a:ea typeface="Arial"/>
                <a:cs typeface="Arial"/>
                <a:sym typeface="Arial"/>
              </a:rPr>
              <a:t>©2016, National Association of School Psychologists, </a:t>
            </a:r>
            <a:r>
              <a:rPr lang="en-US" sz="1050" b="1" i="1" u="none" strike="noStrike" cap="none">
                <a:solidFill>
                  <a:schemeClr val="lt1"/>
                </a:solidFill>
                <a:latin typeface="Arial"/>
                <a:ea typeface="Arial"/>
                <a:cs typeface="Arial"/>
                <a:sym typeface="Arial"/>
              </a:rPr>
              <a:t>www.nasponline.org</a:t>
            </a:r>
            <a:endParaRPr sz="1050" b="1" i="0" u="none" strike="noStrike" cap="none">
              <a:solidFill>
                <a:schemeClr val="lt1"/>
              </a:solidFill>
              <a:latin typeface="Times"/>
              <a:ea typeface="Times"/>
              <a:cs typeface="Times"/>
              <a:sym typeface="Times"/>
            </a:endParaRPr>
          </a:p>
        </p:txBody>
      </p:sp>
      <p:sp>
        <p:nvSpPr>
          <p:cNvPr id="166" name="Google Shape;166;p34"/>
          <p:cNvSpPr txBox="1"/>
          <p:nvPr/>
        </p:nvSpPr>
        <p:spPr>
          <a:xfrm>
            <a:off x="940323" y="5817400"/>
            <a:ext cx="7572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7" name="Google Shape;167;p34"/>
          <p:cNvPicPr preferRelativeResize="0"/>
          <p:nvPr/>
        </p:nvPicPr>
        <p:blipFill rotWithShape="1">
          <a:blip r:embed="rId3">
            <a:alphaModFix/>
          </a:blip>
          <a:srcRect/>
          <a:stretch/>
        </p:blipFill>
        <p:spPr>
          <a:xfrm>
            <a:off x="16630" y="6531921"/>
            <a:ext cx="442396" cy="366254"/>
          </a:xfrm>
          <a:prstGeom prst="rect">
            <a:avLst/>
          </a:prstGeom>
          <a:noFill/>
          <a:ln>
            <a:noFill/>
          </a:ln>
        </p:spPr>
      </p:pic>
      <p:sp>
        <p:nvSpPr>
          <p:cNvPr id="168" name="Google Shape;168;p34"/>
          <p:cNvSpPr txBox="1"/>
          <p:nvPr/>
        </p:nvSpPr>
        <p:spPr>
          <a:xfrm>
            <a:off x="391477" y="6555678"/>
            <a:ext cx="21935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lt1"/>
                </a:solidFill>
                <a:latin typeface="Arial"/>
                <a:ea typeface="Arial"/>
                <a:cs typeface="Arial"/>
                <a:sym typeface="Arial"/>
              </a:rPr>
              <a:t>#NASPprepared</a:t>
            </a:r>
            <a:endParaRPr sz="14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1058779" y="957126"/>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en-US" sz="2400" b="1" i="1"/>
              <a:t>2022 State of School Safety Report </a:t>
            </a:r>
            <a:endParaRPr sz="3600" b="1"/>
          </a:p>
        </p:txBody>
      </p:sp>
      <p:sp>
        <p:nvSpPr>
          <p:cNvPr id="242" name="Google Shape;242;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243" name="Google Shape;243;p43" descr="Chart, bar chart&#10;&#10;Description automatically generated"/>
          <p:cNvPicPr preferRelativeResize="0">
            <a:picLocks noGrp="1"/>
          </p:cNvPicPr>
          <p:nvPr>
            <p:ph type="body" idx="1"/>
          </p:nvPr>
        </p:nvPicPr>
        <p:blipFill rotWithShape="1">
          <a:blip r:embed="rId3">
            <a:alphaModFix/>
          </a:blip>
          <a:srcRect/>
          <a:stretch/>
        </p:blipFill>
        <p:spPr>
          <a:xfrm>
            <a:off x="298510" y="1869881"/>
            <a:ext cx="8229600" cy="44864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4"/>
          <p:cNvSpPr txBox="1">
            <a:spLocks noGrp="1"/>
          </p:cNvSpPr>
          <p:nvPr>
            <p:ph type="title"/>
          </p:nvPr>
        </p:nvSpPr>
        <p:spPr>
          <a:xfrm>
            <a:off x="1058779" y="957126"/>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en-US" sz="2400" b="1" i="1"/>
              <a:t>2022 State of School Safety Report </a:t>
            </a:r>
            <a:endParaRPr sz="3600" b="1"/>
          </a:p>
        </p:txBody>
      </p:sp>
      <p:sp>
        <p:nvSpPr>
          <p:cNvPr id="250" name="Google Shape;25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251" name="Google Shape;251;p44" descr="Chart, bar chart&#10;&#10;Description automatically generated"/>
          <p:cNvPicPr preferRelativeResize="0">
            <a:picLocks noGrp="1"/>
          </p:cNvPicPr>
          <p:nvPr>
            <p:ph type="body" idx="1"/>
          </p:nvPr>
        </p:nvPicPr>
        <p:blipFill rotWithShape="1">
          <a:blip r:embed="rId3">
            <a:alphaModFix/>
          </a:blip>
          <a:srcRect/>
          <a:stretch/>
        </p:blipFill>
        <p:spPr>
          <a:xfrm>
            <a:off x="542257" y="1869881"/>
            <a:ext cx="8059485" cy="43146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title"/>
          </p:nvPr>
        </p:nvSpPr>
        <p:spPr>
          <a:xfrm>
            <a:off x="1058779" y="957126"/>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en-US" sz="2400" b="1" i="1"/>
              <a:t>2022 State of School Safety Report </a:t>
            </a:r>
            <a:endParaRPr sz="3600" b="1"/>
          </a:p>
        </p:txBody>
      </p:sp>
      <p:sp>
        <p:nvSpPr>
          <p:cNvPr id="258" name="Google Shape;258;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259" name="Google Shape;259;p45" descr="Graphical user interface, application, Word&#10;&#10;Description automatically generated"/>
          <p:cNvPicPr preferRelativeResize="0">
            <a:picLocks noGrp="1"/>
          </p:cNvPicPr>
          <p:nvPr>
            <p:ph type="body" idx="1"/>
          </p:nvPr>
        </p:nvPicPr>
        <p:blipFill rotWithShape="1">
          <a:blip r:embed="rId3">
            <a:alphaModFix/>
          </a:blip>
          <a:srcRect/>
          <a:stretch/>
        </p:blipFill>
        <p:spPr>
          <a:xfrm>
            <a:off x="680141" y="2135090"/>
            <a:ext cx="7361569" cy="3956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a:spLocks noGrp="1"/>
          </p:cNvSpPr>
          <p:nvPr>
            <p:ph type="title"/>
          </p:nvPr>
        </p:nvSpPr>
        <p:spPr>
          <a:xfrm>
            <a:off x="457200" y="1197758"/>
            <a:ext cx="8229600" cy="9127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5400"/>
              <a:buFont typeface="Arial"/>
              <a:buNone/>
            </a:pPr>
            <a:r>
              <a:rPr lang="en-US" sz="5400"/>
              <a:t>School Safety in Michigan</a:t>
            </a:r>
            <a:endParaRPr/>
          </a:p>
        </p:txBody>
      </p:sp>
      <p:pic>
        <p:nvPicPr>
          <p:cNvPr id="265" name="Google Shape;265;p46"/>
          <p:cNvPicPr preferRelativeResize="0">
            <a:picLocks noGrp="1"/>
          </p:cNvPicPr>
          <p:nvPr>
            <p:ph type="body" idx="1"/>
          </p:nvPr>
        </p:nvPicPr>
        <p:blipFill rotWithShape="1">
          <a:blip r:embed="rId3">
            <a:alphaModFix/>
          </a:blip>
          <a:srcRect/>
          <a:stretch/>
        </p:blipFill>
        <p:spPr>
          <a:xfrm>
            <a:off x="838200" y="2244725"/>
            <a:ext cx="7708900" cy="3429000"/>
          </a:xfrm>
          <a:prstGeom prst="rect">
            <a:avLst/>
          </a:prstGeom>
          <a:noFill/>
          <a:ln>
            <a:noFill/>
          </a:ln>
        </p:spPr>
      </p:pic>
      <p:sp>
        <p:nvSpPr>
          <p:cNvPr id="266" name="Google Shape;26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a:spLocks noGrp="1"/>
          </p:cNvSpPr>
          <p:nvPr>
            <p:ph type="title"/>
          </p:nvPr>
        </p:nvSpPr>
        <p:spPr>
          <a:xfrm>
            <a:off x="457200" y="1045358"/>
            <a:ext cx="8229600" cy="91275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Arial"/>
              <a:buNone/>
            </a:pPr>
            <a:r>
              <a:rPr lang="en-US" sz="3600" b="1">
                <a:solidFill>
                  <a:schemeClr val="accent1"/>
                </a:solidFill>
              </a:rPr>
              <a:t>Michigan School Safety Commission</a:t>
            </a:r>
            <a:endParaRPr/>
          </a:p>
        </p:txBody>
      </p:sp>
      <p:sp>
        <p:nvSpPr>
          <p:cNvPr id="272" name="Google Shape;272;p47"/>
          <p:cNvSpPr txBox="1">
            <a:spLocks noGrp="1"/>
          </p:cNvSpPr>
          <p:nvPr>
            <p:ph type="body" idx="1"/>
          </p:nvPr>
        </p:nvSpPr>
        <p:spPr>
          <a:xfrm>
            <a:off x="152400" y="1958114"/>
            <a:ext cx="8826500" cy="476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a:t>The School Safety Commission was created to review and provide recommendations to the Office of School Safety including model practices for determining school safety measures. The school safety measures must address at least the following:</a:t>
            </a:r>
            <a:endParaRPr/>
          </a:p>
          <a:p>
            <a:pPr marL="0" lvl="0" indent="0" algn="l" rtl="0">
              <a:lnSpc>
                <a:spcPct val="100000"/>
              </a:lnSpc>
              <a:spcBef>
                <a:spcPts val="600"/>
              </a:spcBef>
              <a:spcAft>
                <a:spcPts val="0"/>
              </a:spcAft>
              <a:buClr>
                <a:schemeClr val="dk1"/>
              </a:buClr>
              <a:buSzPts val="2000"/>
              <a:buNone/>
            </a:pPr>
            <a:endParaRPr/>
          </a:p>
          <a:p>
            <a:pPr marL="342900" lvl="0" indent="-342900" algn="l" rtl="0">
              <a:lnSpc>
                <a:spcPct val="100000"/>
              </a:lnSpc>
              <a:spcBef>
                <a:spcPts val="600"/>
              </a:spcBef>
              <a:spcAft>
                <a:spcPts val="0"/>
              </a:spcAft>
              <a:buClr>
                <a:schemeClr val="dk1"/>
              </a:buClr>
              <a:buSzPts val="2000"/>
              <a:buChar char="•"/>
            </a:pPr>
            <a:r>
              <a:rPr lang="en-US"/>
              <a:t>The development and evaluation of school safety model practices.</a:t>
            </a:r>
            <a:endParaRPr/>
          </a:p>
          <a:p>
            <a:pPr marL="342900" lvl="0" indent="-342900" algn="l" rtl="0">
              <a:lnSpc>
                <a:spcPct val="100000"/>
              </a:lnSpc>
              <a:spcBef>
                <a:spcPts val="600"/>
              </a:spcBef>
              <a:spcAft>
                <a:spcPts val="0"/>
              </a:spcAft>
              <a:buClr>
                <a:schemeClr val="dk1"/>
              </a:buClr>
              <a:buSzPts val="2000"/>
              <a:buChar char="•"/>
            </a:pPr>
            <a:r>
              <a:rPr lang="en-US"/>
              <a:t>A review of the statewide school safety information policy and the emergency operations plans.</a:t>
            </a:r>
            <a:endParaRPr/>
          </a:p>
          <a:p>
            <a:pPr marL="342900" lvl="0" indent="-342900" algn="l" rtl="0">
              <a:lnSpc>
                <a:spcPct val="100000"/>
              </a:lnSpc>
              <a:spcBef>
                <a:spcPts val="600"/>
              </a:spcBef>
              <a:spcAft>
                <a:spcPts val="0"/>
              </a:spcAft>
              <a:buClr>
                <a:schemeClr val="dk1"/>
              </a:buClr>
              <a:buSzPts val="2000"/>
              <a:buChar char="•"/>
            </a:pPr>
            <a:r>
              <a:rPr lang="en-US"/>
              <a:t>The role of school safety liaisons.</a:t>
            </a:r>
            <a:endParaRPr/>
          </a:p>
          <a:p>
            <a:pPr marL="342900" lvl="0" indent="-342900" algn="l" rtl="0">
              <a:lnSpc>
                <a:spcPct val="100000"/>
              </a:lnSpc>
              <a:spcBef>
                <a:spcPts val="600"/>
              </a:spcBef>
              <a:spcAft>
                <a:spcPts val="0"/>
              </a:spcAft>
              <a:buClr>
                <a:schemeClr val="dk1"/>
              </a:buClr>
              <a:buSzPts val="2000"/>
              <a:buChar char="•"/>
            </a:pPr>
            <a:r>
              <a:rPr lang="en-US"/>
              <a:t>The emerging trends in school safety technology. </a:t>
            </a:r>
            <a:endParaRPr/>
          </a:p>
          <a:p>
            <a:pPr marL="342900" lvl="0" indent="-342900" algn="l" rtl="0">
              <a:lnSpc>
                <a:spcPct val="100000"/>
              </a:lnSpc>
              <a:spcBef>
                <a:spcPts val="600"/>
              </a:spcBef>
              <a:spcAft>
                <a:spcPts val="0"/>
              </a:spcAft>
              <a:buClr>
                <a:schemeClr val="dk1"/>
              </a:buClr>
              <a:buSzPts val="2000"/>
              <a:buChar char="•"/>
            </a:pPr>
            <a:r>
              <a:rPr lang="en-US"/>
              <a:t>The baseline safety requirements for schools.</a:t>
            </a:r>
            <a:endParaRPr/>
          </a:p>
          <a:p>
            <a:pPr marL="342900" lvl="0" indent="-342900" algn="l" rtl="0">
              <a:lnSpc>
                <a:spcPct val="100000"/>
              </a:lnSpc>
              <a:spcBef>
                <a:spcPts val="600"/>
              </a:spcBef>
              <a:spcAft>
                <a:spcPts val="0"/>
              </a:spcAft>
              <a:buClr>
                <a:schemeClr val="dk1"/>
              </a:buClr>
              <a:buSzPts val="2000"/>
              <a:buChar char="•"/>
            </a:pPr>
            <a:r>
              <a:rPr lang="en-US"/>
              <a:t>The baseline hardening measures for new and existing schools.</a:t>
            </a:r>
            <a:endParaRPr/>
          </a:p>
        </p:txBody>
      </p:sp>
      <p:sp>
        <p:nvSpPr>
          <p:cNvPr id="273" name="Google Shape;27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76200" y="1045358"/>
            <a:ext cx="9067800" cy="9127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2800"/>
              <a:buFont typeface="Arial"/>
              <a:buNone/>
            </a:pPr>
            <a:r>
              <a:rPr lang="en-US" b="1">
                <a:solidFill>
                  <a:schemeClr val="accent1"/>
                </a:solidFill>
              </a:rPr>
              <a:t>Michigan School Safety Task Force Recommendations (November 2018)</a:t>
            </a:r>
            <a:endParaRPr/>
          </a:p>
        </p:txBody>
      </p:sp>
      <p:sp>
        <p:nvSpPr>
          <p:cNvPr id="279" name="Google Shape;279;p48"/>
          <p:cNvSpPr txBox="1">
            <a:spLocks noGrp="1"/>
          </p:cNvSpPr>
          <p:nvPr>
            <p:ph type="body" idx="1"/>
          </p:nvPr>
        </p:nvSpPr>
        <p:spPr>
          <a:xfrm>
            <a:off x="152400" y="1958114"/>
            <a:ext cx="8826500" cy="476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r>
              <a:rPr lang="en-US" sz="1600" b="1"/>
              <a:t>Recommendation 18:  Require specific training for those involved in school safety and security.</a:t>
            </a:r>
            <a:endParaRPr/>
          </a:p>
          <a:p>
            <a:pPr marL="0" lvl="0" indent="0" algn="l" rtl="0">
              <a:lnSpc>
                <a:spcPct val="100000"/>
              </a:lnSpc>
              <a:spcBef>
                <a:spcPts val="600"/>
              </a:spcBef>
              <a:spcAft>
                <a:spcPts val="0"/>
              </a:spcAft>
              <a:buClr>
                <a:schemeClr val="dk1"/>
              </a:buClr>
              <a:buSzPts val="1600"/>
              <a:buNone/>
            </a:pPr>
            <a:r>
              <a:rPr lang="en-US" sz="1600"/>
              <a:t>Tier 1:  School Resource Officer</a:t>
            </a:r>
            <a:endParaRPr/>
          </a:p>
          <a:p>
            <a:pPr marL="0" lvl="0" indent="0" algn="l" rtl="0">
              <a:lnSpc>
                <a:spcPct val="100000"/>
              </a:lnSpc>
              <a:spcBef>
                <a:spcPts val="600"/>
              </a:spcBef>
              <a:spcAft>
                <a:spcPts val="0"/>
              </a:spcAft>
              <a:buClr>
                <a:schemeClr val="dk1"/>
              </a:buClr>
              <a:buSzPts val="1600"/>
              <a:buNone/>
            </a:pPr>
            <a:r>
              <a:rPr lang="en-US" sz="1600"/>
              <a:t>Tier 2:  School Safety/Security Personnel</a:t>
            </a:r>
            <a:endParaRPr/>
          </a:p>
          <a:p>
            <a:pPr marL="0" lvl="0" indent="0" algn="l" rtl="0">
              <a:lnSpc>
                <a:spcPct val="100000"/>
              </a:lnSpc>
              <a:spcBef>
                <a:spcPts val="600"/>
              </a:spcBef>
              <a:spcAft>
                <a:spcPts val="0"/>
              </a:spcAft>
              <a:buClr>
                <a:schemeClr val="dk2"/>
              </a:buClr>
              <a:buSzPts val="1600"/>
              <a:buNone/>
            </a:pPr>
            <a:r>
              <a:rPr lang="en-US" sz="1600" b="1">
                <a:solidFill>
                  <a:schemeClr val="dk2"/>
                </a:solidFill>
              </a:rPr>
              <a:t>Tier 3:  Tier Three: School Staff</a:t>
            </a:r>
            <a:endParaRPr/>
          </a:p>
          <a:p>
            <a:pPr marL="0" lvl="0" indent="0" algn="l" rtl="0">
              <a:lnSpc>
                <a:spcPct val="100000"/>
              </a:lnSpc>
              <a:spcBef>
                <a:spcPts val="600"/>
              </a:spcBef>
              <a:spcAft>
                <a:spcPts val="0"/>
              </a:spcAft>
              <a:buClr>
                <a:schemeClr val="dk1"/>
              </a:buClr>
              <a:buSzPts val="1600"/>
              <a:buNone/>
            </a:pPr>
            <a:r>
              <a:rPr lang="en-US" sz="1600"/>
              <a:t>The primary roles and responsibilities of the school staff performing safety and security duties are determined by the respective school district. These staff members must be </a:t>
            </a:r>
            <a:r>
              <a:rPr lang="en-US" sz="1600" i="1">
                <a:solidFill>
                  <a:srgbClr val="0000FF"/>
                </a:solidFill>
              </a:rPr>
              <a:t>adequately trained to assume specific duties as they relate to school safety</a:t>
            </a:r>
            <a:r>
              <a:rPr lang="en-US" sz="1600">
                <a:solidFill>
                  <a:srgbClr val="0000FF"/>
                </a:solidFill>
              </a:rPr>
              <a:t> </a:t>
            </a:r>
            <a:r>
              <a:rPr lang="en-US" sz="1600"/>
              <a:t>during normal school operations, as well as during a crisis. This training, and any response to an emergency, should be based on </a:t>
            </a:r>
            <a:r>
              <a:rPr lang="en-US" sz="1600" i="1">
                <a:solidFill>
                  <a:srgbClr val="0000FF"/>
                </a:solidFill>
              </a:rPr>
              <a:t>a multijurisdictional approach</a:t>
            </a:r>
            <a:r>
              <a:rPr lang="en-US" sz="1600"/>
              <a:t> to school safety. </a:t>
            </a:r>
            <a:endParaRPr/>
          </a:p>
          <a:p>
            <a:pPr marL="0" lvl="0" indent="0" algn="l" rtl="0">
              <a:lnSpc>
                <a:spcPct val="100000"/>
              </a:lnSpc>
              <a:spcBef>
                <a:spcPts val="600"/>
              </a:spcBef>
              <a:spcAft>
                <a:spcPts val="0"/>
              </a:spcAft>
              <a:buClr>
                <a:schemeClr val="dk1"/>
              </a:buClr>
              <a:buSzPts val="1600"/>
              <a:buNone/>
            </a:pPr>
            <a:r>
              <a:rPr lang="en-US" sz="1600"/>
              <a:t>The following general training topics were deemed germane for the school staff, are consistent with the NASRO training offerings for non-sworn personnel, and are supported by the research:  Legal Authority/Limitations of Non-MCOLES Licensed School Personnel; </a:t>
            </a:r>
            <a:r>
              <a:rPr lang="en-US" sz="1600" b="1">
                <a:solidFill>
                  <a:schemeClr val="dk2"/>
                </a:solidFill>
              </a:rPr>
              <a:t>Communication Skills</a:t>
            </a:r>
            <a:r>
              <a:rPr lang="en-US" sz="1600"/>
              <a:t>, De-Escalation Tactics and Techniques; Cultural Competence; </a:t>
            </a:r>
            <a:r>
              <a:rPr lang="en-US" sz="1600" b="1">
                <a:solidFill>
                  <a:schemeClr val="dk2"/>
                </a:solidFill>
              </a:rPr>
              <a:t>Mental Health Services</a:t>
            </a:r>
            <a:r>
              <a:rPr lang="en-US" sz="1600"/>
              <a:t>; Emergency Operations Plan and Emergency Response Procedures; </a:t>
            </a:r>
            <a:r>
              <a:rPr lang="en-US" sz="1600" b="1">
                <a:solidFill>
                  <a:schemeClr val="dk2"/>
                </a:solidFill>
              </a:rPr>
              <a:t>Incident Command System</a:t>
            </a:r>
            <a:r>
              <a:rPr lang="en-US" sz="1600"/>
              <a:t>; Target Hardening; Familiarity with Law Enforcement Response to School Emergencies.</a:t>
            </a:r>
            <a:endParaRPr/>
          </a:p>
        </p:txBody>
      </p:sp>
      <p:sp>
        <p:nvSpPr>
          <p:cNvPr id="280" name="Google Shape;280;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152400" y="1079500"/>
            <a:ext cx="8737600" cy="103101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1"/>
              </a:buClr>
              <a:buSzPct val="100000"/>
              <a:buFont typeface="Arial"/>
              <a:buNone/>
            </a:pPr>
            <a:r>
              <a:rPr lang="en-US" b="1">
                <a:solidFill>
                  <a:schemeClr val="accent1"/>
                </a:solidFill>
              </a:rPr>
              <a:t>Michigan School Safety Task Force Recommendations</a:t>
            </a:r>
            <a:br>
              <a:rPr lang="en-US" b="1">
                <a:solidFill>
                  <a:schemeClr val="accent1"/>
                </a:solidFill>
              </a:rPr>
            </a:br>
            <a:endParaRPr b="1">
              <a:solidFill>
                <a:schemeClr val="accent1"/>
              </a:solidFill>
            </a:endParaRPr>
          </a:p>
        </p:txBody>
      </p:sp>
      <p:sp>
        <p:nvSpPr>
          <p:cNvPr id="286" name="Google Shape;286;p49"/>
          <p:cNvSpPr txBox="1">
            <a:spLocks noGrp="1"/>
          </p:cNvSpPr>
          <p:nvPr>
            <p:ph type="body" idx="1"/>
          </p:nvPr>
        </p:nvSpPr>
        <p:spPr>
          <a:xfrm>
            <a:off x="152400" y="1863725"/>
            <a:ext cx="8826500" cy="475297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ct val="100000"/>
              <a:buNone/>
            </a:pPr>
            <a:r>
              <a:rPr lang="en-US" b="1"/>
              <a:t>Recommendation 19:  Require ongoing training and continuing education for all three tiers of personnel involved in school safety and security.</a:t>
            </a:r>
            <a:endParaRPr/>
          </a:p>
          <a:p>
            <a:pPr marL="342900" lvl="0" indent="-342900" algn="l" rtl="0">
              <a:lnSpc>
                <a:spcPct val="100000"/>
              </a:lnSpc>
              <a:spcBef>
                <a:spcPts val="600"/>
              </a:spcBef>
              <a:spcAft>
                <a:spcPts val="0"/>
              </a:spcAft>
              <a:buClr>
                <a:schemeClr val="dk1"/>
              </a:buClr>
              <a:buSzPct val="100000"/>
              <a:buChar char="•"/>
            </a:pPr>
            <a:r>
              <a:rPr lang="en-US"/>
              <a:t>A requirement for </a:t>
            </a:r>
            <a:r>
              <a:rPr lang="en-US">
                <a:solidFill>
                  <a:srgbClr val="0000FF"/>
                </a:solidFill>
              </a:rPr>
              <a:t>continuing education must be in place</a:t>
            </a:r>
            <a:r>
              <a:rPr lang="en-US"/>
              <a:t> personnel keep pace with changing legislation, professional best practices, and the latest research. Periodic  refreshers help maintain efficiency in those areas deemed most important.</a:t>
            </a:r>
            <a:endParaRPr/>
          </a:p>
          <a:p>
            <a:pPr marL="342900" lvl="0" indent="-342900" algn="l" rtl="0">
              <a:lnSpc>
                <a:spcPct val="100000"/>
              </a:lnSpc>
              <a:spcBef>
                <a:spcPts val="600"/>
              </a:spcBef>
              <a:spcAft>
                <a:spcPts val="0"/>
              </a:spcAft>
              <a:buClr>
                <a:schemeClr val="dk1"/>
              </a:buClr>
              <a:buSzPct val="100000"/>
              <a:buChar char="•"/>
            </a:pPr>
            <a:r>
              <a:rPr lang="en-US"/>
              <a:t>For example, </a:t>
            </a:r>
            <a:r>
              <a:rPr lang="en-US">
                <a:solidFill>
                  <a:srgbClr val="0000FF"/>
                </a:solidFill>
              </a:rPr>
              <a:t>School Resource Officers (SRO)</a:t>
            </a:r>
            <a:r>
              <a:rPr lang="en-US"/>
              <a:t> must receive legal updates, so they fully understand the limits and scope of their authority in the school environment.  Relevant legislation and court decisions continue to change, and SROs must be aware. In addition, the position of SRO may differ from one school district to another and officers must have a complete understanding of their individual responsibilities.</a:t>
            </a:r>
            <a:endParaRPr/>
          </a:p>
          <a:p>
            <a:pPr marL="342900" lvl="0" indent="-342900" algn="l" rtl="0">
              <a:lnSpc>
                <a:spcPct val="100000"/>
              </a:lnSpc>
              <a:spcBef>
                <a:spcPts val="600"/>
              </a:spcBef>
              <a:spcAft>
                <a:spcPts val="0"/>
              </a:spcAft>
              <a:buClr>
                <a:schemeClr val="dk1"/>
              </a:buClr>
              <a:buSzPct val="100000"/>
              <a:buChar char="•"/>
            </a:pPr>
            <a:r>
              <a:rPr lang="en-US"/>
              <a:t>Ongoing advanced training and periodic refresher training, especially in Michigan-specific content, is recommended to maintain a minimum level of competency to be a SRO, school security officer, or school safety officer in Michigan. Those who carry a weapon in the school environment must have appropriate firearms training, including decision making in high stress situations.</a:t>
            </a:r>
            <a:endParaRPr/>
          </a:p>
        </p:txBody>
      </p:sp>
      <p:sp>
        <p:nvSpPr>
          <p:cNvPr id="287" name="Google Shape;287;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0"/>
          <p:cNvSpPr txBox="1">
            <a:spLocks noGrp="1"/>
          </p:cNvSpPr>
          <p:nvPr>
            <p:ph type="title"/>
          </p:nvPr>
        </p:nvSpPr>
        <p:spPr>
          <a:xfrm>
            <a:off x="152400" y="1079500"/>
            <a:ext cx="8737600" cy="103101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US" b="1"/>
              <a:t>Michigan School Safety Task Force</a:t>
            </a:r>
            <a:br>
              <a:rPr lang="en-US" b="1"/>
            </a:br>
            <a:br>
              <a:rPr lang="en-US" b="1">
                <a:solidFill>
                  <a:schemeClr val="accent1"/>
                </a:solidFill>
              </a:rPr>
            </a:br>
            <a:endParaRPr b="1">
              <a:solidFill>
                <a:schemeClr val="accent1"/>
              </a:solidFill>
            </a:endParaRPr>
          </a:p>
        </p:txBody>
      </p:sp>
      <p:sp>
        <p:nvSpPr>
          <p:cNvPr id="293" name="Google Shape;293;p50"/>
          <p:cNvSpPr txBox="1">
            <a:spLocks noGrp="1"/>
          </p:cNvSpPr>
          <p:nvPr>
            <p:ph type="body" idx="1"/>
          </p:nvPr>
        </p:nvSpPr>
        <p:spPr>
          <a:xfrm>
            <a:off x="152400" y="1863725"/>
            <a:ext cx="4845485" cy="4752975"/>
          </a:xfrm>
          <a:prstGeom prst="rect">
            <a:avLst/>
          </a:prstGeom>
          <a:noFill/>
          <a:ln>
            <a:noFill/>
          </a:ln>
        </p:spPr>
        <p:txBody>
          <a:bodyPr spcFirstLastPara="1" wrap="square" lIns="91425" tIns="45700" rIns="91425" bIns="45700" anchor="t" anchorCtr="0">
            <a:normAutofit/>
          </a:bodyPr>
          <a:lstStyle/>
          <a:p>
            <a:pPr marL="342900" lvl="0" indent="-215900" algn="l" rtl="0">
              <a:lnSpc>
                <a:spcPct val="100000"/>
              </a:lnSpc>
              <a:spcBef>
                <a:spcPts val="0"/>
              </a:spcBef>
              <a:spcAft>
                <a:spcPts val="0"/>
              </a:spcAft>
              <a:buClr>
                <a:schemeClr val="dk1"/>
              </a:buClr>
              <a:buSzPts val="2000"/>
              <a:buNone/>
            </a:pPr>
            <a:endParaRPr/>
          </a:p>
          <a:p>
            <a:pPr marL="0" lvl="0" indent="0" algn="l" rtl="0">
              <a:lnSpc>
                <a:spcPct val="100000"/>
              </a:lnSpc>
              <a:spcBef>
                <a:spcPts val="600"/>
              </a:spcBef>
              <a:spcAft>
                <a:spcPts val="0"/>
              </a:spcAft>
              <a:buClr>
                <a:schemeClr val="dk1"/>
              </a:buClr>
              <a:buSzPts val="2400"/>
              <a:buNone/>
            </a:pPr>
            <a:r>
              <a:rPr lang="en-US" sz="2400"/>
              <a:t>A bipartisan task force in the Michigan House will study safety in schools and policy solutions they hope will prevent future acts of violence. Representatives from both sides of the aisle will come with their own unique perspectives to improve safety protocols at schools as well as ways to assess and improve student mental health. </a:t>
            </a:r>
            <a:endParaRPr/>
          </a:p>
          <a:p>
            <a:pPr marL="0" lvl="0" indent="0" algn="l" rtl="0">
              <a:lnSpc>
                <a:spcPct val="100000"/>
              </a:lnSpc>
              <a:spcBef>
                <a:spcPts val="600"/>
              </a:spcBef>
              <a:spcAft>
                <a:spcPts val="0"/>
              </a:spcAft>
              <a:buClr>
                <a:schemeClr val="dk1"/>
              </a:buClr>
              <a:buSzPts val="2000"/>
              <a:buNone/>
            </a:pPr>
            <a:endParaRPr/>
          </a:p>
        </p:txBody>
      </p:sp>
      <p:sp>
        <p:nvSpPr>
          <p:cNvPr id="294" name="Google Shape;294;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95" name="Google Shape;295;p50" descr="Logo, company name&#10;&#10;Description automatically generated"/>
          <p:cNvPicPr preferRelativeResize="0"/>
          <p:nvPr/>
        </p:nvPicPr>
        <p:blipFill rotWithShape="1">
          <a:blip r:embed="rId3">
            <a:alphaModFix/>
          </a:blip>
          <a:srcRect/>
          <a:stretch/>
        </p:blipFill>
        <p:spPr>
          <a:xfrm>
            <a:off x="5494055" y="2342366"/>
            <a:ext cx="2899775" cy="2899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1"/>
          <p:cNvSpPr txBox="1">
            <a:spLocks noGrp="1"/>
          </p:cNvSpPr>
          <p:nvPr>
            <p:ph type="title"/>
          </p:nvPr>
        </p:nvSpPr>
        <p:spPr>
          <a:xfrm>
            <a:off x="457200" y="1197758"/>
            <a:ext cx="8229600" cy="91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02" name="Google Shape;302;p51"/>
          <p:cNvSpPr txBox="1">
            <a:spLocks noGrp="1"/>
          </p:cNvSpPr>
          <p:nvPr>
            <p:ph type="body" idx="1"/>
          </p:nvPr>
        </p:nvSpPr>
        <p:spPr>
          <a:xfrm>
            <a:off x="457200" y="2400008"/>
            <a:ext cx="8229600" cy="39564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endParaRPr/>
          </a:p>
        </p:txBody>
      </p:sp>
      <p:sp>
        <p:nvSpPr>
          <p:cNvPr id="303" name="Google Shape;303;p5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304" name="Google Shape;304;p51"/>
          <p:cNvPicPr preferRelativeResize="0"/>
          <p:nvPr/>
        </p:nvPicPr>
        <p:blipFill>
          <a:blip r:embed="rId3">
            <a:alphaModFix/>
          </a:blip>
          <a:stretch>
            <a:fillRect/>
          </a:stretch>
        </p:blipFill>
        <p:spPr>
          <a:xfrm>
            <a:off x="0" y="121312"/>
            <a:ext cx="9144000" cy="66153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2"/>
          <p:cNvSpPr txBox="1">
            <a:spLocks noGrp="1"/>
          </p:cNvSpPr>
          <p:nvPr>
            <p:ph type="title"/>
          </p:nvPr>
        </p:nvSpPr>
        <p:spPr>
          <a:xfrm>
            <a:off x="457200" y="1197758"/>
            <a:ext cx="8229600" cy="9129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2911" b="1"/>
              <a:t>2019 Response to School Wide Crises </a:t>
            </a:r>
            <a:endParaRPr sz="2911" b="1"/>
          </a:p>
          <a:p>
            <a:pPr marL="0" lvl="0" indent="0" algn="ctr" rtl="0">
              <a:spcBef>
                <a:spcPts val="0"/>
              </a:spcBef>
              <a:spcAft>
                <a:spcPts val="0"/>
              </a:spcAft>
              <a:buNone/>
            </a:pPr>
            <a:r>
              <a:rPr lang="en-US" sz="2911" b="1"/>
              <a:t>Best Practice Guidance</a:t>
            </a:r>
            <a:endParaRPr sz="2911" b="1"/>
          </a:p>
        </p:txBody>
      </p:sp>
      <p:sp>
        <p:nvSpPr>
          <p:cNvPr id="311" name="Google Shape;311;p52"/>
          <p:cNvSpPr txBox="1">
            <a:spLocks noGrp="1"/>
          </p:cNvSpPr>
          <p:nvPr>
            <p:ph type="body" idx="1"/>
          </p:nvPr>
        </p:nvSpPr>
        <p:spPr>
          <a:xfrm>
            <a:off x="457200" y="5232167"/>
            <a:ext cx="8229600" cy="1124100"/>
          </a:xfrm>
          <a:prstGeom prst="rect">
            <a:avLst/>
          </a:prstGeom>
        </p:spPr>
        <p:txBody>
          <a:bodyPr spcFirstLastPara="1" wrap="square" lIns="91425" tIns="45700" rIns="91425" bIns="45700" anchor="t" anchorCtr="0">
            <a:normAutofit fontScale="92500" lnSpcReduction="20000"/>
          </a:bodyPr>
          <a:lstStyle/>
          <a:p>
            <a:pPr marL="0" lvl="0" indent="0" algn="l" rtl="0">
              <a:spcBef>
                <a:spcPts val="600"/>
              </a:spcBef>
              <a:spcAft>
                <a:spcPts val="0"/>
              </a:spcAft>
              <a:buNone/>
            </a:pPr>
            <a:r>
              <a:rPr lang="en-US" u="sng">
                <a:solidFill>
                  <a:schemeClr val="hlink"/>
                </a:solidFill>
                <a:hlinkClick r:id="rId3"/>
              </a:rPr>
              <a:t>https://www.michigan.gov/-/media/Project/Websites/mdhhs/Folder3/Folder97/Folder2/Folder197/Folder1/Folder297/School-Wide_Crisis_Guidance_Final.pdf?rev=2aaa9395e6c44d72b3daa35ca7f5df4b</a:t>
            </a:r>
            <a:endParaRPr/>
          </a:p>
          <a:p>
            <a:pPr marL="0" lvl="0" indent="0" algn="l" rtl="0">
              <a:spcBef>
                <a:spcPts val="600"/>
              </a:spcBef>
              <a:spcAft>
                <a:spcPts val="0"/>
              </a:spcAft>
              <a:buNone/>
            </a:pPr>
            <a:endParaRPr/>
          </a:p>
        </p:txBody>
      </p:sp>
      <p:sp>
        <p:nvSpPr>
          <p:cNvPr id="312" name="Google Shape;312;p5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313" name="Google Shape;313;p52"/>
          <p:cNvPicPr preferRelativeResize="0"/>
          <p:nvPr/>
        </p:nvPicPr>
        <p:blipFill>
          <a:blip r:embed="rId4">
            <a:alphaModFix/>
          </a:blip>
          <a:stretch>
            <a:fillRect/>
          </a:stretch>
        </p:blipFill>
        <p:spPr>
          <a:xfrm>
            <a:off x="581350" y="2263050"/>
            <a:ext cx="8410252" cy="2459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ctrTitle"/>
          </p:nvPr>
        </p:nvSpPr>
        <p:spPr>
          <a:xfrm>
            <a:off x="195150" y="4584199"/>
            <a:ext cx="8753700" cy="18801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EC52E"/>
              </a:buClr>
              <a:buSzPts val="4000"/>
              <a:buFont typeface="Arial"/>
              <a:buNone/>
            </a:pPr>
            <a:r>
              <a:rPr lang="en-US" sz="4000"/>
              <a:t>Preparing for a School Crisis with </a:t>
            </a:r>
            <a:br>
              <a:rPr lang="en-US" sz="4000"/>
            </a:br>
            <a:r>
              <a:rPr lang="en-US" sz="4000"/>
              <a:t>NASP’s PREPaRE Training Curriculum</a:t>
            </a:r>
            <a:endParaRPr/>
          </a:p>
        </p:txBody>
      </p:sp>
      <p:sp>
        <p:nvSpPr>
          <p:cNvPr id="175" name="Google Shape;175;p35"/>
          <p:cNvSpPr/>
          <p:nvPr/>
        </p:nvSpPr>
        <p:spPr>
          <a:xfrm>
            <a:off x="747172" y="6613620"/>
            <a:ext cx="7656513"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050"/>
              <a:buFont typeface="Arial"/>
              <a:buNone/>
            </a:pPr>
            <a:r>
              <a:rPr lang="en-US" sz="1050" b="1">
                <a:solidFill>
                  <a:schemeClr val="lt1"/>
                </a:solidFill>
                <a:latin typeface="Arial"/>
                <a:ea typeface="Arial"/>
                <a:cs typeface="Arial"/>
                <a:sym typeface="Arial"/>
              </a:rPr>
              <a:t>©2016, National Association of School Psychologists, </a:t>
            </a:r>
            <a:r>
              <a:rPr lang="en-US" sz="1050" b="1" i="1">
                <a:solidFill>
                  <a:schemeClr val="lt1"/>
                </a:solidFill>
                <a:latin typeface="Arial"/>
                <a:ea typeface="Arial"/>
                <a:cs typeface="Arial"/>
                <a:sym typeface="Arial"/>
              </a:rPr>
              <a:t>www.nasponline.org</a:t>
            </a:r>
            <a:endParaRPr sz="1050" b="1">
              <a:solidFill>
                <a:schemeClr val="lt1"/>
              </a:solidFill>
              <a:latin typeface="Times"/>
              <a:ea typeface="Times"/>
              <a:cs typeface="Times"/>
              <a:sym typeface="Times"/>
            </a:endParaRPr>
          </a:p>
        </p:txBody>
      </p:sp>
      <p:sp>
        <p:nvSpPr>
          <p:cNvPr id="176" name="Google Shape;176;p35"/>
          <p:cNvSpPr txBox="1"/>
          <p:nvPr/>
        </p:nvSpPr>
        <p:spPr>
          <a:xfrm>
            <a:off x="940323" y="5817400"/>
            <a:ext cx="7572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3"/>
          <p:cNvSpPr txBox="1">
            <a:spLocks noGrp="1"/>
          </p:cNvSpPr>
          <p:nvPr>
            <p:ph type="title"/>
          </p:nvPr>
        </p:nvSpPr>
        <p:spPr>
          <a:xfrm>
            <a:off x="339213" y="1384504"/>
            <a:ext cx="8229600" cy="9127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US" sz="3600" b="1"/>
              <a:t>PREP</a:t>
            </a:r>
            <a:r>
              <a:rPr lang="en-US" sz="3600" b="1" u="sng"/>
              <a:t>a</a:t>
            </a:r>
            <a:r>
              <a:rPr lang="en-US" sz="3600" b="1"/>
              <a:t>RE is:</a:t>
            </a:r>
            <a:br>
              <a:rPr lang="en-US" sz="3600"/>
            </a:br>
            <a:endParaRPr sz="3600"/>
          </a:p>
        </p:txBody>
      </p:sp>
      <p:sp>
        <p:nvSpPr>
          <p:cNvPr id="320" name="Google Shape;320;p53"/>
          <p:cNvSpPr txBox="1">
            <a:spLocks noGrp="1"/>
          </p:cNvSpPr>
          <p:nvPr>
            <p:ph type="body" idx="1"/>
          </p:nvPr>
        </p:nvSpPr>
        <p:spPr>
          <a:xfrm>
            <a:off x="339213" y="2034883"/>
            <a:ext cx="8229600" cy="432146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sz="2400"/>
              <a:t>Research-based training that meets the unique needs of school safety and crisis teams.</a:t>
            </a:r>
            <a:endParaRPr/>
          </a:p>
          <a:p>
            <a:pPr marL="342900" lvl="0" indent="-342900" algn="l" rtl="0">
              <a:lnSpc>
                <a:spcPct val="100000"/>
              </a:lnSpc>
              <a:spcBef>
                <a:spcPts val="600"/>
              </a:spcBef>
              <a:spcAft>
                <a:spcPts val="0"/>
              </a:spcAft>
              <a:buClr>
                <a:schemeClr val="dk1"/>
              </a:buClr>
              <a:buSzPct val="100000"/>
              <a:buChar char="•"/>
            </a:pPr>
            <a:r>
              <a:rPr lang="en-US" sz="2400"/>
              <a:t>Developed by expert school psychologists, in consultation with safety experts, with formal crisis training and extensive experience in school crisis prevention and response.</a:t>
            </a:r>
            <a:endParaRPr/>
          </a:p>
          <a:p>
            <a:pPr marL="342900" lvl="0" indent="-342900" algn="l" rtl="0">
              <a:lnSpc>
                <a:spcPct val="100000"/>
              </a:lnSpc>
              <a:spcBef>
                <a:spcPts val="600"/>
              </a:spcBef>
              <a:spcAft>
                <a:spcPts val="0"/>
              </a:spcAft>
              <a:buClr>
                <a:schemeClr val="dk1"/>
              </a:buClr>
              <a:buSzPct val="100000"/>
              <a:buChar char="•"/>
            </a:pPr>
            <a:r>
              <a:rPr lang="en-US" sz="2400"/>
              <a:t>Flexible and aligned with ongoing school mental health and safety efforts and multi-tiered systems of student supports.</a:t>
            </a:r>
            <a:endParaRPr/>
          </a:p>
          <a:p>
            <a:pPr marL="342900" lvl="0" indent="-342900" algn="l" rtl="0">
              <a:lnSpc>
                <a:spcPct val="100000"/>
              </a:lnSpc>
              <a:spcBef>
                <a:spcPts val="600"/>
              </a:spcBef>
              <a:spcAft>
                <a:spcPts val="0"/>
              </a:spcAft>
              <a:buClr>
                <a:schemeClr val="dk1"/>
              </a:buClr>
              <a:buSzPct val="100000"/>
              <a:buChar char="•"/>
            </a:pPr>
            <a:r>
              <a:rPr lang="en-US" sz="2400"/>
              <a:t>Appropriate for safety and crisis team leaders/ members, school mental health staff who provide crisis response, and community providers who will be part of a school crisis response. </a:t>
            </a:r>
            <a:endParaRPr/>
          </a:p>
          <a:p>
            <a:pPr marL="342900" lvl="0" indent="-342900" algn="l" rtl="0">
              <a:lnSpc>
                <a:spcPct val="100000"/>
              </a:lnSpc>
              <a:spcBef>
                <a:spcPts val="600"/>
              </a:spcBef>
              <a:spcAft>
                <a:spcPts val="0"/>
              </a:spcAft>
              <a:buClr>
                <a:schemeClr val="dk1"/>
              </a:buClr>
              <a:buSzPct val="100000"/>
              <a:buChar char="•"/>
            </a:pPr>
            <a:r>
              <a:rPr lang="en-US" sz="2400"/>
              <a:t>Is flexible - small to large scale crises </a:t>
            </a:r>
            <a:endParaRPr/>
          </a:p>
          <a:p>
            <a:pPr marL="342900" lvl="0" indent="-225425" algn="l" rtl="0">
              <a:lnSpc>
                <a:spcPct val="100000"/>
              </a:lnSpc>
              <a:spcBef>
                <a:spcPts val="600"/>
              </a:spcBef>
              <a:spcAft>
                <a:spcPts val="0"/>
              </a:spcAft>
              <a:buClr>
                <a:schemeClr val="dk1"/>
              </a:buClr>
              <a:buSzPct val="100000"/>
              <a:buNone/>
            </a:pPr>
            <a:endParaRPr/>
          </a:p>
        </p:txBody>
      </p:sp>
      <p:sp>
        <p:nvSpPr>
          <p:cNvPr id="321" name="Google Shape;321;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4"/>
          <p:cNvSpPr txBox="1">
            <a:spLocks noGrp="1"/>
          </p:cNvSpPr>
          <p:nvPr>
            <p:ph type="title"/>
          </p:nvPr>
        </p:nvSpPr>
        <p:spPr>
          <a:xfrm>
            <a:off x="434050" y="1093769"/>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Arial"/>
              <a:buNone/>
            </a:pPr>
            <a:r>
              <a:rPr lang="en-US" sz="3600" b="1"/>
              <a:t>Sample of Current Policy and Law</a:t>
            </a:r>
            <a:endParaRPr/>
          </a:p>
        </p:txBody>
      </p:sp>
      <p:sp>
        <p:nvSpPr>
          <p:cNvPr id="328" name="Google Shape;328;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29" name="Google Shape;329;p54"/>
          <p:cNvSpPr txBox="1"/>
          <p:nvPr/>
        </p:nvSpPr>
        <p:spPr>
          <a:xfrm>
            <a:off x="41151" y="6360633"/>
            <a:ext cx="9068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Sources: Bailey (2006); ESSA, (2015); U.S. Dept. of Education, Office for Civil Rights (2010); U.S. Dept. of Education, Office of Elementary and Secondary Education, Office of Safe and Healthy Students (2013); The Council of State Governments (2014).</a:t>
            </a:r>
            <a:endParaRPr/>
          </a:p>
        </p:txBody>
      </p:sp>
      <p:pic>
        <p:nvPicPr>
          <p:cNvPr id="330" name="Google Shape;330;p54"/>
          <p:cNvPicPr preferRelativeResize="0"/>
          <p:nvPr/>
        </p:nvPicPr>
        <p:blipFill rotWithShape="1">
          <a:blip r:embed="rId3">
            <a:alphaModFix/>
          </a:blip>
          <a:srcRect t="3355"/>
          <a:stretch/>
        </p:blipFill>
        <p:spPr>
          <a:xfrm>
            <a:off x="7761765" y="3591046"/>
            <a:ext cx="1335336" cy="2209221"/>
          </a:xfrm>
          <a:prstGeom prst="rect">
            <a:avLst/>
          </a:prstGeom>
          <a:noFill/>
          <a:ln>
            <a:noFill/>
          </a:ln>
        </p:spPr>
      </p:pic>
      <p:sp>
        <p:nvSpPr>
          <p:cNvPr id="331" name="Google Shape;331;p54"/>
          <p:cNvSpPr txBox="1">
            <a:spLocks noGrp="1"/>
          </p:cNvSpPr>
          <p:nvPr>
            <p:ph type="body" idx="1"/>
          </p:nvPr>
        </p:nvSpPr>
        <p:spPr>
          <a:xfrm>
            <a:off x="203262" y="2114796"/>
            <a:ext cx="7645079" cy="4245837"/>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sz="2600"/>
              <a:t>The Every Student Succeeds Act (ESSA)</a:t>
            </a:r>
            <a:endParaRPr/>
          </a:p>
          <a:p>
            <a:pPr marL="742950" lvl="1" indent="-285750" algn="l" rtl="0">
              <a:lnSpc>
                <a:spcPct val="100000"/>
              </a:lnSpc>
              <a:spcBef>
                <a:spcPts val="600"/>
              </a:spcBef>
              <a:spcAft>
                <a:spcPts val="0"/>
              </a:spcAft>
              <a:buClr>
                <a:schemeClr val="dk1"/>
              </a:buClr>
              <a:buSzPct val="100000"/>
              <a:buChar char="–"/>
            </a:pPr>
            <a:r>
              <a:rPr lang="en-US" sz="2200"/>
              <a:t>Requires state assistance to LEA’s to address bullying, harassment, and discipline </a:t>
            </a:r>
            <a:endParaRPr/>
          </a:p>
          <a:p>
            <a:pPr marL="742950" lvl="1" indent="-285750" algn="l" rtl="0">
              <a:lnSpc>
                <a:spcPct val="100000"/>
              </a:lnSpc>
              <a:spcBef>
                <a:spcPts val="600"/>
              </a:spcBef>
              <a:spcAft>
                <a:spcPts val="0"/>
              </a:spcAft>
              <a:buClr>
                <a:schemeClr val="dk1"/>
              </a:buClr>
              <a:buSzPct val="100000"/>
              <a:buChar char="–"/>
            </a:pPr>
            <a:r>
              <a:rPr lang="en-US" sz="2200"/>
              <a:t>Requires annual reporting of safety, climate, bullying, and harassment data </a:t>
            </a:r>
            <a:endParaRPr/>
          </a:p>
          <a:p>
            <a:pPr marL="742950" lvl="1" indent="-285750" algn="l" rtl="0">
              <a:lnSpc>
                <a:spcPct val="100000"/>
              </a:lnSpc>
              <a:spcBef>
                <a:spcPts val="600"/>
              </a:spcBef>
              <a:spcAft>
                <a:spcPts val="0"/>
              </a:spcAft>
              <a:buClr>
                <a:schemeClr val="dk1"/>
              </a:buClr>
              <a:buSzPct val="100000"/>
              <a:buChar char="–"/>
            </a:pPr>
            <a:r>
              <a:rPr lang="en-US" sz="2200"/>
              <a:t>Authorizes funds that may be used to improve school safety, improve crisis planning, and response</a:t>
            </a:r>
            <a:endParaRPr/>
          </a:p>
          <a:p>
            <a:pPr marL="400050" lvl="0" indent="-342900" algn="l" rtl="0">
              <a:lnSpc>
                <a:spcPct val="100000"/>
              </a:lnSpc>
              <a:spcBef>
                <a:spcPts val="600"/>
              </a:spcBef>
              <a:spcAft>
                <a:spcPts val="0"/>
              </a:spcAft>
              <a:buClr>
                <a:schemeClr val="dk1"/>
              </a:buClr>
              <a:buSzPct val="100000"/>
              <a:buChar char="•"/>
            </a:pPr>
            <a:r>
              <a:rPr lang="en-US" sz="2600"/>
              <a:t>41 states require every school and district to have    a comprehensive school safety plan </a:t>
            </a:r>
            <a:endParaRPr/>
          </a:p>
          <a:p>
            <a:pPr marL="800100" lvl="1" indent="-285750" algn="l" rtl="0">
              <a:lnSpc>
                <a:spcPct val="100000"/>
              </a:lnSpc>
              <a:spcBef>
                <a:spcPts val="600"/>
              </a:spcBef>
              <a:spcAft>
                <a:spcPts val="0"/>
              </a:spcAft>
              <a:buClr>
                <a:schemeClr val="dk1"/>
              </a:buClr>
              <a:buSzPct val="100000"/>
              <a:buChar char="–"/>
            </a:pPr>
            <a:r>
              <a:rPr lang="en-US" sz="2200"/>
              <a:t>Increased trend in the requirement of various emergency drills, including active shooter drills</a:t>
            </a:r>
            <a:endParaRPr/>
          </a:p>
          <a:p>
            <a:pPr marL="342900" lvl="0" indent="-342900" algn="l" rtl="0">
              <a:lnSpc>
                <a:spcPct val="100000"/>
              </a:lnSpc>
              <a:spcBef>
                <a:spcPts val="600"/>
              </a:spcBef>
              <a:spcAft>
                <a:spcPts val="0"/>
              </a:spcAft>
              <a:buClr>
                <a:schemeClr val="dk1"/>
              </a:buClr>
              <a:buSzPct val="100000"/>
              <a:buChar char="•"/>
            </a:pPr>
            <a:r>
              <a:rPr lang="en-US" sz="2600"/>
              <a:t>All 50 states and DC have bullying laws</a:t>
            </a:r>
            <a:endParaRPr/>
          </a:p>
          <a:p>
            <a:pPr marL="742950" lvl="1" indent="-285750" algn="l" rtl="0">
              <a:lnSpc>
                <a:spcPct val="100000"/>
              </a:lnSpc>
              <a:spcBef>
                <a:spcPts val="600"/>
              </a:spcBef>
              <a:spcAft>
                <a:spcPts val="0"/>
              </a:spcAft>
              <a:buClr>
                <a:schemeClr val="dk1"/>
              </a:buClr>
              <a:buSzPct val="100000"/>
              <a:buChar char="–"/>
            </a:pPr>
            <a:r>
              <a:rPr lang="en-US" sz="2200"/>
              <a:t>Vary in scope and comprehensive nature</a:t>
            </a:r>
            <a:endParaRPr/>
          </a:p>
          <a:p>
            <a:pPr marL="342900" lvl="0" indent="-225425" algn="l" rtl="0">
              <a:lnSpc>
                <a:spcPct val="100000"/>
              </a:lnSpc>
              <a:spcBef>
                <a:spcPts val="600"/>
              </a:spcBef>
              <a:spcAft>
                <a:spcPts val="0"/>
              </a:spcAft>
              <a:buClr>
                <a:schemeClr val="dk1"/>
              </a:buClr>
              <a:buSzPct val="100000"/>
              <a:buNone/>
            </a:pPr>
            <a:endParaRPr/>
          </a:p>
        </p:txBody>
      </p:sp>
      <p:sp>
        <p:nvSpPr>
          <p:cNvPr id="332" name="Google Shape;332;p54"/>
          <p:cNvSpPr txBox="1"/>
          <p:nvPr/>
        </p:nvSpPr>
        <p:spPr>
          <a:xfrm>
            <a:off x="7758074" y="5800267"/>
            <a:ext cx="1220788" cy="184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 Kuosumo | Dreamstime.com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5"/>
          <p:cNvSpPr txBox="1">
            <a:spLocks noGrp="1"/>
          </p:cNvSpPr>
          <p:nvPr>
            <p:ph type="title"/>
          </p:nvPr>
        </p:nvSpPr>
        <p:spPr>
          <a:xfrm>
            <a:off x="457200" y="1255633"/>
            <a:ext cx="8229600" cy="9127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US" sz="3600" b="1"/>
              <a:t>U.S. Department of Education Crisis Management Phases</a:t>
            </a:r>
            <a:endParaRPr/>
          </a:p>
        </p:txBody>
      </p:sp>
      <p:sp>
        <p:nvSpPr>
          <p:cNvPr id="339" name="Google Shape;339;p55"/>
          <p:cNvSpPr txBox="1">
            <a:spLocks noGrp="1"/>
          </p:cNvSpPr>
          <p:nvPr>
            <p:ph type="body" idx="1"/>
          </p:nvPr>
        </p:nvSpPr>
        <p:spPr>
          <a:xfrm>
            <a:off x="457200" y="2400008"/>
            <a:ext cx="8229600" cy="395634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200"/>
              <a:buChar char="•"/>
            </a:pPr>
            <a:r>
              <a:rPr lang="en-US" sz="2200"/>
              <a:t>Presidential Policy Directive (PPD-8, 2011)</a:t>
            </a:r>
            <a:endParaRPr sz="2200">
              <a:solidFill>
                <a:srgbClr val="00B050"/>
              </a:solidFill>
            </a:endParaRPr>
          </a:p>
          <a:p>
            <a:pPr marL="342900" lvl="0" indent="-342900" algn="l" rtl="0">
              <a:lnSpc>
                <a:spcPct val="90000"/>
              </a:lnSpc>
              <a:spcBef>
                <a:spcPts val="600"/>
              </a:spcBef>
              <a:spcAft>
                <a:spcPts val="0"/>
              </a:spcAft>
              <a:buClr>
                <a:schemeClr val="dk1"/>
              </a:buClr>
              <a:buSzPts val="2200"/>
              <a:buChar char="•"/>
            </a:pPr>
            <a:r>
              <a:rPr lang="en-US" sz="2200"/>
              <a:t>Five Mission Areas</a:t>
            </a:r>
            <a:endParaRPr/>
          </a:p>
          <a:p>
            <a:pPr marL="914400" lvl="1" indent="-457200" algn="l" rtl="0">
              <a:lnSpc>
                <a:spcPct val="90000"/>
              </a:lnSpc>
              <a:spcBef>
                <a:spcPts val="600"/>
              </a:spcBef>
              <a:spcAft>
                <a:spcPts val="0"/>
              </a:spcAft>
              <a:buClr>
                <a:schemeClr val="dk1"/>
              </a:buClr>
              <a:buSzPts val="2000"/>
              <a:buChar char="–"/>
            </a:pPr>
            <a:r>
              <a:rPr lang="en-US" sz="2000"/>
              <a:t>Prevention </a:t>
            </a:r>
            <a:endParaRPr/>
          </a:p>
          <a:p>
            <a:pPr marL="914400" lvl="1" indent="-457200" algn="l" rtl="0">
              <a:lnSpc>
                <a:spcPct val="90000"/>
              </a:lnSpc>
              <a:spcBef>
                <a:spcPts val="600"/>
              </a:spcBef>
              <a:spcAft>
                <a:spcPts val="0"/>
              </a:spcAft>
              <a:buClr>
                <a:schemeClr val="dk1"/>
              </a:buClr>
              <a:buSzPts val="2000"/>
              <a:buChar char="–"/>
            </a:pPr>
            <a:r>
              <a:rPr lang="en-US" sz="2000"/>
              <a:t>Protection</a:t>
            </a:r>
            <a:endParaRPr/>
          </a:p>
          <a:p>
            <a:pPr marL="914400" lvl="1" indent="-457200" algn="l" rtl="0">
              <a:lnSpc>
                <a:spcPct val="90000"/>
              </a:lnSpc>
              <a:spcBef>
                <a:spcPts val="600"/>
              </a:spcBef>
              <a:spcAft>
                <a:spcPts val="0"/>
              </a:spcAft>
              <a:buClr>
                <a:schemeClr val="dk1"/>
              </a:buClr>
              <a:buSzPts val="2000"/>
              <a:buChar char="–"/>
            </a:pPr>
            <a:r>
              <a:rPr lang="en-US" sz="2000"/>
              <a:t>Mitigation</a:t>
            </a:r>
            <a:endParaRPr/>
          </a:p>
          <a:p>
            <a:pPr marL="914400" lvl="1" indent="-457200" algn="l" rtl="0">
              <a:lnSpc>
                <a:spcPct val="90000"/>
              </a:lnSpc>
              <a:spcBef>
                <a:spcPts val="600"/>
              </a:spcBef>
              <a:spcAft>
                <a:spcPts val="0"/>
              </a:spcAft>
              <a:buClr>
                <a:schemeClr val="dk1"/>
              </a:buClr>
              <a:buSzPts val="2000"/>
              <a:buChar char="–"/>
            </a:pPr>
            <a:r>
              <a:rPr lang="en-US" sz="2000"/>
              <a:t>Response</a:t>
            </a:r>
            <a:endParaRPr/>
          </a:p>
          <a:p>
            <a:pPr marL="914400" lvl="1" indent="-457200" algn="l" rtl="0">
              <a:lnSpc>
                <a:spcPct val="90000"/>
              </a:lnSpc>
              <a:spcBef>
                <a:spcPts val="600"/>
              </a:spcBef>
              <a:spcAft>
                <a:spcPts val="0"/>
              </a:spcAft>
              <a:buClr>
                <a:schemeClr val="dk1"/>
              </a:buClr>
              <a:buSzPts val="2000"/>
              <a:buChar char="–"/>
            </a:pPr>
            <a:r>
              <a:rPr lang="en-US" sz="2000"/>
              <a:t>Recovery</a:t>
            </a:r>
            <a:endParaRPr/>
          </a:p>
          <a:p>
            <a:pPr marL="342900" lvl="0" indent="-342900" algn="l" rtl="0">
              <a:lnSpc>
                <a:spcPct val="90000"/>
              </a:lnSpc>
              <a:spcBef>
                <a:spcPts val="600"/>
              </a:spcBef>
              <a:spcAft>
                <a:spcPts val="0"/>
              </a:spcAft>
              <a:buClr>
                <a:schemeClr val="dk1"/>
              </a:buClr>
              <a:buSzPts val="2200"/>
              <a:buChar char="•"/>
            </a:pPr>
            <a:r>
              <a:rPr lang="en-US" sz="2200"/>
              <a:t>U.S. Department of Homeland Security (2008)</a:t>
            </a:r>
            <a:endParaRPr/>
          </a:p>
          <a:p>
            <a:pPr marL="914400" lvl="1" indent="-457200" algn="l" rtl="0">
              <a:lnSpc>
                <a:spcPct val="90000"/>
              </a:lnSpc>
              <a:spcBef>
                <a:spcPts val="600"/>
              </a:spcBef>
              <a:spcAft>
                <a:spcPts val="0"/>
              </a:spcAft>
              <a:buClr>
                <a:schemeClr val="dk1"/>
              </a:buClr>
              <a:buSzPts val="2000"/>
              <a:buChar char="–"/>
            </a:pPr>
            <a:r>
              <a:rPr lang="en-US" sz="2000"/>
              <a:t>National Incident Management System (NIMS) and the National Response Framework (NRF)</a:t>
            </a:r>
            <a:endParaRPr/>
          </a:p>
          <a:p>
            <a:pPr marL="1314450" lvl="2" indent="-400050" algn="l" rtl="0">
              <a:lnSpc>
                <a:spcPct val="90000"/>
              </a:lnSpc>
              <a:spcBef>
                <a:spcPts val="600"/>
              </a:spcBef>
              <a:spcAft>
                <a:spcPts val="0"/>
              </a:spcAft>
              <a:buClr>
                <a:schemeClr val="dk1"/>
              </a:buClr>
              <a:buSzPts val="2200"/>
              <a:buChar char="•"/>
            </a:pPr>
            <a:r>
              <a:rPr lang="en-US" sz="2200"/>
              <a:t>Incident Command System (ICS)</a:t>
            </a:r>
            <a:endParaRPr/>
          </a:p>
        </p:txBody>
      </p:sp>
      <p:sp>
        <p:nvSpPr>
          <p:cNvPr id="340" name="Google Shape;340;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41" name="Google Shape;341;p55"/>
          <p:cNvPicPr preferRelativeResize="0"/>
          <p:nvPr/>
        </p:nvPicPr>
        <p:blipFill rotWithShape="1">
          <a:blip r:embed="rId3">
            <a:alphaModFix/>
          </a:blip>
          <a:srcRect/>
          <a:stretch/>
        </p:blipFill>
        <p:spPr>
          <a:xfrm>
            <a:off x="6751754" y="1990975"/>
            <a:ext cx="2123055" cy="2636032"/>
          </a:xfrm>
          <a:prstGeom prst="rect">
            <a:avLst/>
          </a:prstGeom>
          <a:noFill/>
          <a:ln>
            <a:noFill/>
          </a:ln>
        </p:spPr>
      </p:pic>
      <p:pic>
        <p:nvPicPr>
          <p:cNvPr id="342" name="Google Shape;342;p55"/>
          <p:cNvPicPr preferRelativeResize="0"/>
          <p:nvPr/>
        </p:nvPicPr>
        <p:blipFill rotWithShape="1">
          <a:blip r:embed="rId4">
            <a:alphaModFix/>
          </a:blip>
          <a:srcRect/>
          <a:stretch/>
        </p:blipFill>
        <p:spPr>
          <a:xfrm>
            <a:off x="7775583" y="5334180"/>
            <a:ext cx="1099226" cy="10992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idx="4294967295"/>
          </p:nvPr>
        </p:nvSpPr>
        <p:spPr>
          <a:xfrm>
            <a:off x="457200" y="1244453"/>
            <a:ext cx="8229600" cy="8380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Arial"/>
              <a:buNone/>
            </a:pPr>
            <a:r>
              <a:rPr lang="en-US" sz="3600" b="1"/>
              <a:t>Different Levels of Response</a:t>
            </a:r>
            <a:endParaRPr/>
          </a:p>
        </p:txBody>
      </p:sp>
      <p:sp>
        <p:nvSpPr>
          <p:cNvPr id="348" name="Google Shape;348;p56"/>
          <p:cNvSpPr txBox="1">
            <a:spLocks noGrp="1"/>
          </p:cNvSpPr>
          <p:nvPr>
            <p:ph type="body" idx="4294967295"/>
          </p:nvPr>
        </p:nvSpPr>
        <p:spPr>
          <a:xfrm>
            <a:off x="457200" y="2362200"/>
            <a:ext cx="8686800" cy="4495800"/>
          </a:xfrm>
          <a:prstGeom prst="rect">
            <a:avLst/>
          </a:prstGeom>
          <a:noFill/>
          <a:ln>
            <a:noFill/>
          </a:ln>
        </p:spPr>
        <p:txBody>
          <a:bodyPr spcFirstLastPara="1" wrap="square" lIns="91425" tIns="45700" rIns="91425" bIns="45700" anchor="t" anchorCtr="0">
            <a:normAutofit lnSpcReduction="10000"/>
          </a:bodyPr>
          <a:lstStyle/>
          <a:p>
            <a:pPr marL="0" lvl="0" indent="-177800" algn="l" rtl="0">
              <a:lnSpc>
                <a:spcPct val="110000"/>
              </a:lnSpc>
              <a:spcBef>
                <a:spcPts val="0"/>
              </a:spcBef>
              <a:spcAft>
                <a:spcPts val="0"/>
              </a:spcAft>
              <a:buClr>
                <a:schemeClr val="dk1"/>
              </a:buClr>
              <a:buSzPts val="2800"/>
              <a:buChar char="•"/>
            </a:pPr>
            <a:r>
              <a:rPr lang="en-US" sz="2800"/>
              <a:t>Minimal Response</a:t>
            </a:r>
            <a:endParaRPr/>
          </a:p>
          <a:p>
            <a:pPr marL="0" lvl="0" indent="-177800" algn="l" rtl="0">
              <a:lnSpc>
                <a:spcPct val="110000"/>
              </a:lnSpc>
              <a:spcBef>
                <a:spcPts val="560"/>
              </a:spcBef>
              <a:spcAft>
                <a:spcPts val="0"/>
              </a:spcAft>
              <a:buClr>
                <a:schemeClr val="dk1"/>
              </a:buClr>
              <a:buSzPts val="2800"/>
              <a:buChar char="•"/>
            </a:pPr>
            <a:r>
              <a:rPr lang="en-US" sz="2800"/>
              <a:t>Building-Level Response</a:t>
            </a:r>
            <a:endParaRPr/>
          </a:p>
          <a:p>
            <a:pPr marL="0" lvl="0" indent="-177800" algn="l" rtl="0">
              <a:lnSpc>
                <a:spcPct val="110000"/>
              </a:lnSpc>
              <a:spcBef>
                <a:spcPts val="560"/>
              </a:spcBef>
              <a:spcAft>
                <a:spcPts val="0"/>
              </a:spcAft>
              <a:buClr>
                <a:schemeClr val="dk1"/>
              </a:buClr>
              <a:buSzPts val="2800"/>
              <a:buChar char="•"/>
            </a:pPr>
            <a:r>
              <a:rPr lang="en-US" sz="2800"/>
              <a:t>District-Level Response</a:t>
            </a:r>
            <a:endParaRPr/>
          </a:p>
          <a:p>
            <a:pPr marL="0" lvl="0" indent="-177800" algn="l" rtl="0">
              <a:lnSpc>
                <a:spcPct val="110000"/>
              </a:lnSpc>
              <a:spcBef>
                <a:spcPts val="560"/>
              </a:spcBef>
              <a:spcAft>
                <a:spcPts val="0"/>
              </a:spcAft>
              <a:buClr>
                <a:schemeClr val="dk1"/>
              </a:buClr>
              <a:buSzPts val="2800"/>
              <a:buChar char="•"/>
            </a:pPr>
            <a:r>
              <a:rPr lang="en-US" sz="2800"/>
              <a:t>Regional-Level Response</a:t>
            </a:r>
            <a:endParaRPr sz="2800"/>
          </a:p>
          <a:p>
            <a:pPr marL="0" lvl="0" indent="0" algn="l" rtl="0">
              <a:lnSpc>
                <a:spcPct val="110000"/>
              </a:lnSpc>
              <a:spcBef>
                <a:spcPts val="560"/>
              </a:spcBef>
              <a:spcAft>
                <a:spcPts val="0"/>
              </a:spcAft>
              <a:buNone/>
            </a:pPr>
            <a:endParaRPr sz="2800"/>
          </a:p>
          <a:p>
            <a:pPr marL="0" lvl="0" indent="0" algn="l" rtl="0">
              <a:lnSpc>
                <a:spcPct val="110000"/>
              </a:lnSpc>
              <a:spcBef>
                <a:spcPts val="560"/>
              </a:spcBef>
              <a:spcAft>
                <a:spcPts val="0"/>
              </a:spcAft>
              <a:buNone/>
            </a:pPr>
            <a:endParaRPr sz="2800"/>
          </a:p>
          <a:p>
            <a:pPr marL="0" lvl="0" indent="0" algn="l" rtl="0">
              <a:lnSpc>
                <a:spcPct val="110000"/>
              </a:lnSpc>
              <a:spcBef>
                <a:spcPts val="560"/>
              </a:spcBef>
              <a:spcAft>
                <a:spcPts val="0"/>
              </a:spcAft>
              <a:buNone/>
            </a:pPr>
            <a:r>
              <a:rPr lang="en-US" sz="2800"/>
              <a:t>*  </a:t>
            </a:r>
            <a:r>
              <a:rPr lang="en-US" sz="1700"/>
              <a:t>Activity (Handout 13)</a:t>
            </a:r>
            <a:endParaRPr sz="1700"/>
          </a:p>
          <a:p>
            <a:pPr marL="342900" lvl="0" indent="-63500" algn="l" rtl="0">
              <a:lnSpc>
                <a:spcPct val="110000"/>
              </a:lnSpc>
              <a:spcBef>
                <a:spcPts val="880"/>
              </a:spcBef>
              <a:spcAft>
                <a:spcPts val="0"/>
              </a:spcAft>
              <a:buClr>
                <a:schemeClr val="dk1"/>
              </a:buClr>
              <a:buSzPts val="4400"/>
              <a:buNone/>
            </a:pPr>
            <a:endParaRPr sz="4400"/>
          </a:p>
        </p:txBody>
      </p:sp>
      <p:sp>
        <p:nvSpPr>
          <p:cNvPr id="349" name="Google Shape;349;p56"/>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sz="16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7"/>
          <p:cNvSpPr txBox="1">
            <a:spLocks noGrp="1"/>
          </p:cNvSpPr>
          <p:nvPr>
            <p:ph type="title"/>
          </p:nvPr>
        </p:nvSpPr>
        <p:spPr>
          <a:xfrm>
            <a:off x="121537" y="53251"/>
            <a:ext cx="8900925" cy="91274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b="1"/>
              <a:t>School Incident Command System (ICS) </a:t>
            </a:r>
            <a:endParaRPr/>
          </a:p>
        </p:txBody>
      </p:sp>
      <p:sp>
        <p:nvSpPr>
          <p:cNvPr id="356" name="Google Shape;356;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57" name="Google Shape;357;p57" descr="table.png"/>
          <p:cNvPicPr preferRelativeResize="0"/>
          <p:nvPr/>
        </p:nvPicPr>
        <p:blipFill rotWithShape="1">
          <a:blip r:embed="rId3">
            <a:alphaModFix/>
          </a:blip>
          <a:srcRect/>
          <a:stretch/>
        </p:blipFill>
        <p:spPr>
          <a:xfrm>
            <a:off x="523661" y="845127"/>
            <a:ext cx="8048197" cy="5684838"/>
          </a:xfrm>
          <a:prstGeom prst="rect">
            <a:avLst/>
          </a:prstGeom>
          <a:noFill/>
          <a:ln>
            <a:noFill/>
          </a:ln>
        </p:spPr>
      </p:pic>
      <p:sp>
        <p:nvSpPr>
          <p:cNvPr id="358" name="Google Shape;358;p57"/>
          <p:cNvSpPr txBox="1"/>
          <p:nvPr/>
        </p:nvSpPr>
        <p:spPr>
          <a:xfrm>
            <a:off x="1" y="6587840"/>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Source: Federal Emergency Management Agency (FEMA; 2010, August); http://training.fema.gov/EMIWeb/IS/IS100SCA.asp</a:t>
            </a:r>
            <a:endParaRPr/>
          </a:p>
        </p:txBody>
      </p:sp>
      <p:sp>
        <p:nvSpPr>
          <p:cNvPr id="359" name="Google Shape;359;p57"/>
          <p:cNvSpPr txBox="1"/>
          <p:nvPr/>
        </p:nvSpPr>
        <p:spPr>
          <a:xfrm>
            <a:off x="7407351" y="2105247"/>
            <a:ext cx="165867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accent1"/>
                </a:solidFill>
                <a:latin typeface="Arial"/>
                <a:ea typeface="Arial"/>
                <a:cs typeface="Arial"/>
                <a:sym typeface="Arial"/>
              </a:rPr>
              <a:t>NASP Mental </a:t>
            </a:r>
            <a:endParaRPr/>
          </a:p>
          <a:p>
            <a:pPr marL="0" marR="0" lvl="0" indent="0" algn="ctr" rtl="0">
              <a:spcBef>
                <a:spcPts val="0"/>
              </a:spcBef>
              <a:spcAft>
                <a:spcPts val="0"/>
              </a:spcAft>
              <a:buNone/>
            </a:pPr>
            <a:r>
              <a:rPr lang="en-US" sz="1600" b="1">
                <a:solidFill>
                  <a:schemeClr val="accent1"/>
                </a:solidFill>
                <a:latin typeface="Arial"/>
                <a:ea typeface="Arial"/>
                <a:cs typeface="Arial"/>
                <a:sym typeface="Arial"/>
              </a:rPr>
              <a:t>Health Advocacy</a:t>
            </a:r>
            <a:endParaRPr/>
          </a:p>
        </p:txBody>
      </p:sp>
      <p:cxnSp>
        <p:nvCxnSpPr>
          <p:cNvPr id="360" name="Google Shape;360;p57"/>
          <p:cNvCxnSpPr>
            <a:stCxn id="359" idx="2"/>
          </p:cNvCxnSpPr>
          <p:nvPr/>
        </p:nvCxnSpPr>
        <p:spPr>
          <a:xfrm flipH="1">
            <a:off x="7292290" y="2936244"/>
            <a:ext cx="944400" cy="4842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8"/>
          <p:cNvSpPr txBox="1">
            <a:spLocks noGrp="1"/>
          </p:cNvSpPr>
          <p:nvPr>
            <p:ph type="title"/>
          </p:nvPr>
        </p:nvSpPr>
        <p:spPr>
          <a:xfrm>
            <a:off x="457200" y="202369"/>
            <a:ext cx="8229600" cy="9098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Arial"/>
              <a:buNone/>
            </a:pPr>
            <a:r>
              <a:rPr lang="en-US" sz="3600" b="1"/>
              <a:t>PREP</a:t>
            </a:r>
            <a:r>
              <a:rPr lang="en-US" sz="3600" b="1" u="sng"/>
              <a:t>a</a:t>
            </a:r>
            <a:r>
              <a:rPr lang="en-US" sz="3600" b="1"/>
              <a:t>RE Conceptual Framework</a:t>
            </a:r>
            <a:endParaRPr/>
          </a:p>
        </p:txBody>
      </p:sp>
      <p:sp>
        <p:nvSpPr>
          <p:cNvPr id="367" name="Google Shape;367;p58"/>
          <p:cNvSpPr txBox="1">
            <a:spLocks noGrp="1"/>
          </p:cNvSpPr>
          <p:nvPr>
            <p:ph type="sldNum" idx="12"/>
          </p:nvPr>
        </p:nvSpPr>
        <p:spPr>
          <a:xfrm>
            <a:off x="7010400" y="6538912"/>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graphicFrame>
        <p:nvGraphicFramePr>
          <p:cNvPr id="368" name="Google Shape;368;p58"/>
          <p:cNvGraphicFramePr/>
          <p:nvPr/>
        </p:nvGraphicFramePr>
        <p:xfrm>
          <a:off x="457200" y="2089748"/>
          <a:ext cx="3000000" cy="3000000"/>
        </p:xfrm>
        <a:graphic>
          <a:graphicData uri="http://schemas.openxmlformats.org/drawingml/2006/table">
            <a:tbl>
              <a:tblPr firstRow="1" bandRow="1">
                <a:noFill/>
                <a:tableStyleId>{34E2029F-350F-4426-83BC-9E47C0841B25}</a:tableStyleId>
              </a:tblPr>
              <a:tblGrid>
                <a:gridCol w="648475">
                  <a:extLst>
                    <a:ext uri="{9D8B030D-6E8A-4147-A177-3AD203B41FA5}">
                      <a16:colId xmlns:a16="http://schemas.microsoft.com/office/drawing/2014/main" val="20000"/>
                    </a:ext>
                  </a:extLst>
                </a:gridCol>
                <a:gridCol w="758112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400" b="1" u="none" strike="noStrike" cap="none">
                          <a:solidFill>
                            <a:schemeClr val="dk2"/>
                          </a:solidFill>
                        </a:rPr>
                        <a:t>P</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2400" b="1" u="none" strike="noStrike" cap="none">
                          <a:solidFill>
                            <a:schemeClr val="dk1"/>
                          </a:solidFill>
                        </a:rPr>
                        <a:t>P</a:t>
                      </a:r>
                      <a:r>
                        <a:rPr lang="en-US" sz="2400" u="none" strike="noStrike" cap="none">
                          <a:solidFill>
                            <a:schemeClr val="dk1"/>
                          </a:solidFill>
                        </a:rPr>
                        <a:t>revent and prepare for crises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C673"/>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2400" b="1">
                          <a:solidFill>
                            <a:schemeClr val="dk2"/>
                          </a:solidFill>
                        </a:rPr>
                        <a:t>R</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a:solidFill>
                            <a:schemeClr val="dk1"/>
                          </a:solidFill>
                        </a:rPr>
                        <a:t>R</a:t>
                      </a:r>
                      <a:r>
                        <a:rPr lang="en-US" sz="2400">
                          <a:solidFill>
                            <a:schemeClr val="dk1"/>
                          </a:solidFill>
                        </a:rPr>
                        <a:t>eaffirm physical health &amp; welfare and perceptions of safety &amp; security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C673"/>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2400" b="1">
                          <a:solidFill>
                            <a:schemeClr val="dk2"/>
                          </a:solidFill>
                        </a:rPr>
                        <a:t>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1">
                          <a:solidFill>
                            <a:schemeClr val="lt1"/>
                          </a:solidFill>
                        </a:rPr>
                        <a:t>E</a:t>
                      </a:r>
                      <a:r>
                        <a:rPr lang="en-US" sz="2400">
                          <a:solidFill>
                            <a:schemeClr val="lt1"/>
                          </a:solidFill>
                        </a:rPr>
                        <a:t>valuate psychological trauma risk</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95"/>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2400" b="1">
                          <a:solidFill>
                            <a:schemeClr val="dk2"/>
                          </a:solidFill>
                        </a:rPr>
                        <a:t>P</a:t>
                      </a:r>
                      <a:endParaRPr/>
                    </a:p>
                    <a:p>
                      <a:pPr marL="0" marR="0" lvl="0" indent="0" algn="ctr" rtl="0">
                        <a:spcBef>
                          <a:spcPts val="0"/>
                        </a:spcBef>
                        <a:spcAft>
                          <a:spcPts val="0"/>
                        </a:spcAft>
                        <a:buNone/>
                      </a:pPr>
                      <a:r>
                        <a:rPr lang="en-US" sz="2400" b="1" u="sng">
                          <a:solidFill>
                            <a:schemeClr val="dk2"/>
                          </a:solidFill>
                        </a:rPr>
                        <a:t>a</a:t>
                      </a:r>
                      <a:endParaRPr/>
                    </a:p>
                    <a:p>
                      <a:pPr marL="0" marR="0" lvl="0" indent="0" algn="ctr" rtl="0">
                        <a:spcBef>
                          <a:spcPts val="0"/>
                        </a:spcBef>
                        <a:spcAft>
                          <a:spcPts val="0"/>
                        </a:spcAft>
                        <a:buNone/>
                      </a:pPr>
                      <a:r>
                        <a:rPr lang="en-US" sz="2400" b="1">
                          <a:solidFill>
                            <a:schemeClr val="dk2"/>
                          </a:solidFill>
                        </a:rPr>
                        <a:t>R</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1">
                          <a:solidFill>
                            <a:schemeClr val="lt1"/>
                          </a:solidFill>
                        </a:rPr>
                        <a:t>P</a:t>
                      </a:r>
                      <a:r>
                        <a:rPr lang="en-US" sz="2400">
                          <a:solidFill>
                            <a:schemeClr val="lt1"/>
                          </a:solidFill>
                        </a:rPr>
                        <a:t>rovide crisis interventions </a:t>
                      </a:r>
                      <a:endParaRPr/>
                    </a:p>
                    <a:p>
                      <a:pPr marL="0" marR="0" lvl="0" indent="0" algn="l" rtl="0">
                        <a:lnSpc>
                          <a:spcPct val="100000"/>
                        </a:lnSpc>
                        <a:spcBef>
                          <a:spcPts val="0"/>
                        </a:spcBef>
                        <a:spcAft>
                          <a:spcPts val="0"/>
                        </a:spcAft>
                        <a:buClr>
                          <a:schemeClr val="lt1"/>
                        </a:buClr>
                        <a:buSzPts val="2400"/>
                        <a:buFont typeface="Arial"/>
                        <a:buNone/>
                      </a:pPr>
                      <a:r>
                        <a:rPr lang="en-US" sz="2400" b="1" u="sng">
                          <a:solidFill>
                            <a:schemeClr val="lt1"/>
                          </a:solidFill>
                        </a:rPr>
                        <a:t>a</a:t>
                      </a:r>
                      <a:r>
                        <a:rPr lang="en-US" sz="2400">
                          <a:solidFill>
                            <a:schemeClr val="lt1"/>
                          </a:solidFill>
                        </a:rPr>
                        <a:t>nd </a:t>
                      </a:r>
                      <a:endParaRPr/>
                    </a:p>
                    <a:p>
                      <a:pPr marL="0" marR="0" lvl="0" indent="0" algn="l" rtl="0">
                        <a:lnSpc>
                          <a:spcPct val="100000"/>
                        </a:lnSpc>
                        <a:spcBef>
                          <a:spcPts val="0"/>
                        </a:spcBef>
                        <a:spcAft>
                          <a:spcPts val="0"/>
                        </a:spcAft>
                        <a:buClr>
                          <a:schemeClr val="lt1"/>
                        </a:buClr>
                        <a:buSzPts val="2400"/>
                        <a:buFont typeface="Arial"/>
                        <a:buNone/>
                      </a:pPr>
                      <a:r>
                        <a:rPr lang="en-US" sz="2400" b="1">
                          <a:solidFill>
                            <a:schemeClr val="lt1"/>
                          </a:solidFill>
                        </a:rPr>
                        <a:t>R</a:t>
                      </a:r>
                      <a:r>
                        <a:rPr lang="en-US" sz="2400">
                          <a:solidFill>
                            <a:schemeClr val="lt1"/>
                          </a:solidFill>
                        </a:rPr>
                        <a:t>espond to mental health needs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95"/>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2400" b="1">
                          <a:solidFill>
                            <a:schemeClr val="dk2"/>
                          </a:solidFill>
                        </a:rPr>
                        <a:t>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2400" b="1">
                          <a:solidFill>
                            <a:schemeClr val="dk1"/>
                          </a:solidFill>
                        </a:rPr>
                        <a:t>E</a:t>
                      </a:r>
                      <a:r>
                        <a:rPr lang="en-US" sz="2400">
                          <a:solidFill>
                            <a:schemeClr val="dk1"/>
                          </a:solidFill>
                        </a:rPr>
                        <a:t>xamine the effectiveness of crisis preparedness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C67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9"/>
          <p:cNvSpPr txBox="1">
            <a:spLocks noGrp="1"/>
          </p:cNvSpPr>
          <p:nvPr>
            <p:ph type="title"/>
          </p:nvPr>
        </p:nvSpPr>
        <p:spPr>
          <a:xfrm>
            <a:off x="457200" y="844582"/>
            <a:ext cx="8229600" cy="91275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Arial"/>
              <a:buNone/>
            </a:pPr>
            <a:r>
              <a:rPr lang="en-US" sz="3600" b="1"/>
              <a:t>Workshops 1 and 2</a:t>
            </a:r>
            <a:endParaRPr/>
          </a:p>
        </p:txBody>
      </p:sp>
      <p:sp>
        <p:nvSpPr>
          <p:cNvPr id="375" name="Google Shape;375;p59"/>
          <p:cNvSpPr txBox="1">
            <a:spLocks noGrp="1"/>
          </p:cNvSpPr>
          <p:nvPr>
            <p:ph type="body" idx="1"/>
          </p:nvPr>
        </p:nvSpPr>
        <p:spPr>
          <a:xfrm>
            <a:off x="457200" y="1757337"/>
            <a:ext cx="6276108" cy="459901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D8ABE"/>
              </a:buClr>
              <a:buSzPts val="2400"/>
              <a:buNone/>
            </a:pPr>
            <a:r>
              <a:rPr lang="en-US" sz="2400" b="1">
                <a:solidFill>
                  <a:srgbClr val="4D8ABE"/>
                </a:solidFill>
              </a:rPr>
              <a:t>Workshop 1:  Crisis Prevention and Preparedness - Comprehensive School Safety Planning</a:t>
            </a:r>
            <a:endParaRPr/>
          </a:p>
          <a:p>
            <a:pPr marL="342900" lvl="0" indent="-342900" algn="l" rtl="0">
              <a:lnSpc>
                <a:spcPct val="100000"/>
              </a:lnSpc>
              <a:spcBef>
                <a:spcPts val="600"/>
              </a:spcBef>
              <a:spcAft>
                <a:spcPts val="0"/>
              </a:spcAft>
              <a:buClr>
                <a:schemeClr val="dk1"/>
              </a:buClr>
              <a:buSzPts val="1800"/>
              <a:buChar char="•"/>
            </a:pPr>
            <a:r>
              <a:rPr lang="en-US" sz="1800"/>
              <a:t> </a:t>
            </a:r>
            <a:r>
              <a:rPr lang="en-US" sz="2200"/>
              <a:t>6.5 contact hours</a:t>
            </a:r>
            <a:endParaRPr/>
          </a:p>
          <a:p>
            <a:pPr marL="0" lvl="0" indent="0" algn="l" rtl="0">
              <a:lnSpc>
                <a:spcPct val="100000"/>
              </a:lnSpc>
              <a:spcBef>
                <a:spcPts val="600"/>
              </a:spcBef>
              <a:spcAft>
                <a:spcPts val="0"/>
              </a:spcAft>
              <a:buClr>
                <a:schemeClr val="dk1"/>
              </a:buClr>
              <a:buSzPts val="2000"/>
              <a:buNone/>
            </a:pPr>
            <a:br>
              <a:rPr lang="en-US"/>
            </a:br>
            <a:endParaRPr/>
          </a:p>
          <a:p>
            <a:pPr marL="0" lvl="0" indent="0" algn="l" rtl="0">
              <a:lnSpc>
                <a:spcPct val="100000"/>
              </a:lnSpc>
              <a:spcBef>
                <a:spcPts val="600"/>
              </a:spcBef>
              <a:spcAft>
                <a:spcPts val="0"/>
              </a:spcAft>
              <a:buClr>
                <a:srgbClr val="4D8ABE"/>
              </a:buClr>
              <a:buSzPts val="2400"/>
              <a:buNone/>
            </a:pPr>
            <a:r>
              <a:rPr lang="en-US" sz="2400" b="1">
                <a:solidFill>
                  <a:srgbClr val="4D8ABE"/>
                </a:solidFill>
              </a:rPr>
              <a:t>Workshop 2:  Crisis Intervention and Recovery - Roles of School-Based Mental Health Professionals</a:t>
            </a:r>
            <a:endParaRPr/>
          </a:p>
          <a:p>
            <a:pPr marL="342900" lvl="0" indent="-342900" algn="l" rtl="0">
              <a:lnSpc>
                <a:spcPct val="100000"/>
              </a:lnSpc>
              <a:spcBef>
                <a:spcPts val="660"/>
              </a:spcBef>
              <a:spcAft>
                <a:spcPts val="0"/>
              </a:spcAft>
              <a:buClr>
                <a:schemeClr val="dk1"/>
              </a:buClr>
              <a:buSzPts val="2200"/>
              <a:buChar char="•"/>
            </a:pPr>
            <a:r>
              <a:rPr lang="en-US" sz="2200"/>
              <a:t>13 contact hours</a:t>
            </a:r>
            <a:endParaRPr/>
          </a:p>
          <a:p>
            <a:pPr marL="0" lvl="0" indent="0" algn="l" rtl="0">
              <a:lnSpc>
                <a:spcPct val="100000"/>
              </a:lnSpc>
              <a:spcBef>
                <a:spcPts val="600"/>
              </a:spcBef>
              <a:spcAft>
                <a:spcPts val="0"/>
              </a:spcAft>
              <a:buClr>
                <a:schemeClr val="dk1"/>
              </a:buClr>
              <a:buSzPts val="2000"/>
              <a:buNone/>
            </a:pPr>
            <a:endParaRPr/>
          </a:p>
        </p:txBody>
      </p:sp>
      <p:sp>
        <p:nvSpPr>
          <p:cNvPr id="376" name="Google Shape;376;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77" name="Google Shape;377;p59"/>
          <p:cNvSpPr txBox="1"/>
          <p:nvPr/>
        </p:nvSpPr>
        <p:spPr>
          <a:xfrm>
            <a:off x="16823" y="6435457"/>
            <a:ext cx="914844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www.nasponline.org/professional-development/prepare-training-curriculum/prepare-workshops</a:t>
            </a:r>
            <a:endParaRPr/>
          </a:p>
          <a:p>
            <a:pPr marL="0" marR="0" lvl="0" indent="0" algn="ctr" rtl="0">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p:txBody>
      </p:sp>
      <p:sp>
        <p:nvSpPr>
          <p:cNvPr id="378" name="Google Shape;378;p59"/>
          <p:cNvSpPr txBox="1"/>
          <p:nvPr/>
        </p:nvSpPr>
        <p:spPr>
          <a:xfrm>
            <a:off x="301335" y="5864359"/>
            <a:ext cx="621377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0070C0"/>
                </a:solidFill>
                <a:latin typeface="Arial"/>
                <a:ea typeface="Arial"/>
                <a:cs typeface="Arial"/>
                <a:sym typeface="Arial"/>
              </a:rPr>
              <a:t>+ Training of Trainer (ToT) workshops</a:t>
            </a:r>
            <a:endParaRPr/>
          </a:p>
        </p:txBody>
      </p:sp>
      <p:pic>
        <p:nvPicPr>
          <p:cNvPr id="379" name="Google Shape;379;p59"/>
          <p:cNvPicPr preferRelativeResize="0"/>
          <p:nvPr/>
        </p:nvPicPr>
        <p:blipFill rotWithShape="1">
          <a:blip r:embed="rId3">
            <a:alphaModFix/>
          </a:blip>
          <a:srcRect/>
          <a:stretch/>
        </p:blipFill>
        <p:spPr>
          <a:xfrm>
            <a:off x="7386355" y="4712973"/>
            <a:ext cx="1300445" cy="1300445"/>
          </a:xfrm>
          <a:prstGeom prst="rect">
            <a:avLst/>
          </a:prstGeom>
          <a:noFill/>
          <a:ln>
            <a:noFill/>
          </a:ln>
        </p:spPr>
      </p:pic>
      <p:pic>
        <p:nvPicPr>
          <p:cNvPr id="380" name="Google Shape;380;p59"/>
          <p:cNvPicPr preferRelativeResize="0"/>
          <p:nvPr/>
        </p:nvPicPr>
        <p:blipFill rotWithShape="1">
          <a:blip r:embed="rId4">
            <a:alphaModFix/>
          </a:blip>
          <a:srcRect/>
          <a:stretch/>
        </p:blipFill>
        <p:spPr>
          <a:xfrm>
            <a:off x="6733308" y="1757337"/>
            <a:ext cx="2407011" cy="277234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0"/>
          <p:cNvSpPr txBox="1">
            <a:spLocks noGrp="1"/>
          </p:cNvSpPr>
          <p:nvPr>
            <p:ph type="title"/>
          </p:nvPr>
        </p:nvSpPr>
        <p:spPr>
          <a:xfrm>
            <a:off x="252664" y="1284161"/>
            <a:ext cx="9023684" cy="9127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US" sz="3600" b="1" u="sng"/>
              <a:t>P</a:t>
            </a:r>
            <a:r>
              <a:rPr lang="en-US" sz="3600" b="1"/>
              <a:t>revent and Prepare for  Psychological Trauma</a:t>
            </a:r>
            <a:endParaRPr/>
          </a:p>
        </p:txBody>
      </p:sp>
      <p:sp>
        <p:nvSpPr>
          <p:cNvPr id="387" name="Google Shape;387;p60"/>
          <p:cNvSpPr txBox="1">
            <a:spLocks noGrp="1"/>
          </p:cNvSpPr>
          <p:nvPr>
            <p:ph type="body" idx="1"/>
          </p:nvPr>
        </p:nvSpPr>
        <p:spPr>
          <a:xfrm>
            <a:off x="252664" y="2582570"/>
            <a:ext cx="8229600" cy="395634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400"/>
              <a:buFont typeface="Arial"/>
              <a:buAutoNum type="arabicPeriod"/>
            </a:pPr>
            <a:r>
              <a:rPr lang="en-US" sz="2400"/>
              <a:t>School Safety and Crisis Prevention</a:t>
            </a:r>
            <a:endParaRPr/>
          </a:p>
          <a:p>
            <a:pPr marL="914400" lvl="1" indent="-457200" algn="l" rtl="0">
              <a:lnSpc>
                <a:spcPct val="90000"/>
              </a:lnSpc>
              <a:spcBef>
                <a:spcPts val="600"/>
              </a:spcBef>
              <a:spcAft>
                <a:spcPts val="0"/>
              </a:spcAft>
              <a:buClr>
                <a:schemeClr val="dk1"/>
              </a:buClr>
              <a:buSzPts val="2400"/>
              <a:buFont typeface="Arial"/>
              <a:buAutoNum type="alphaLcPeriod"/>
            </a:pPr>
            <a:r>
              <a:rPr lang="en-US" sz="2400"/>
              <a:t>Physical Safety</a:t>
            </a:r>
            <a:endParaRPr/>
          </a:p>
          <a:p>
            <a:pPr marL="914400" lvl="1" indent="-457200" algn="l" rtl="0">
              <a:lnSpc>
                <a:spcPct val="90000"/>
              </a:lnSpc>
              <a:spcBef>
                <a:spcPts val="600"/>
              </a:spcBef>
              <a:spcAft>
                <a:spcPts val="0"/>
              </a:spcAft>
              <a:buClr>
                <a:schemeClr val="dk1"/>
              </a:buClr>
              <a:buSzPts val="2400"/>
              <a:buFont typeface="Arial"/>
              <a:buAutoNum type="alphaLcPeriod"/>
            </a:pPr>
            <a:r>
              <a:rPr lang="en-US" sz="2400"/>
              <a:t>Psychological Safety</a:t>
            </a:r>
            <a:endParaRPr/>
          </a:p>
          <a:p>
            <a:pPr marL="742950" lvl="1" indent="-285750" algn="l" rtl="0">
              <a:lnSpc>
                <a:spcPct val="90000"/>
              </a:lnSpc>
              <a:spcBef>
                <a:spcPts val="600"/>
              </a:spcBef>
              <a:spcAft>
                <a:spcPts val="0"/>
              </a:spcAft>
              <a:buClr>
                <a:schemeClr val="dk1"/>
              </a:buClr>
              <a:buSzPts val="2400"/>
              <a:buNone/>
            </a:pPr>
            <a:endParaRPr sz="2400"/>
          </a:p>
          <a:p>
            <a:pPr marL="742950" lvl="1" indent="-285750" algn="l" rtl="0">
              <a:lnSpc>
                <a:spcPct val="90000"/>
              </a:lnSpc>
              <a:spcBef>
                <a:spcPts val="600"/>
              </a:spcBef>
              <a:spcAft>
                <a:spcPts val="0"/>
              </a:spcAft>
              <a:buClr>
                <a:schemeClr val="dk1"/>
              </a:buClr>
              <a:buSzPts val="2400"/>
              <a:buNone/>
            </a:pPr>
            <a:endParaRPr sz="2400"/>
          </a:p>
          <a:p>
            <a:pPr marL="457200" lvl="0" indent="-457200" algn="l" rtl="0">
              <a:lnSpc>
                <a:spcPct val="90000"/>
              </a:lnSpc>
              <a:spcBef>
                <a:spcPts val="600"/>
              </a:spcBef>
              <a:spcAft>
                <a:spcPts val="0"/>
              </a:spcAft>
              <a:buClr>
                <a:schemeClr val="dk1"/>
              </a:buClr>
              <a:buSzPts val="2400"/>
              <a:buFont typeface="Arial"/>
              <a:buAutoNum type="arabicPeriod"/>
            </a:pPr>
            <a:r>
              <a:rPr lang="en-US" sz="2400"/>
              <a:t>Crisis Preparedness</a:t>
            </a:r>
            <a:endParaRPr/>
          </a:p>
          <a:p>
            <a:pPr marL="914400" lvl="1" indent="-457200" algn="l" rtl="0">
              <a:lnSpc>
                <a:spcPct val="90000"/>
              </a:lnSpc>
              <a:spcBef>
                <a:spcPts val="600"/>
              </a:spcBef>
              <a:spcAft>
                <a:spcPts val="0"/>
              </a:spcAft>
              <a:buClr>
                <a:schemeClr val="dk1"/>
              </a:buClr>
              <a:buSzPts val="2400"/>
              <a:buFont typeface="Arial"/>
              <a:buAutoNum type="alphaLcPeriod"/>
            </a:pPr>
            <a:r>
              <a:rPr lang="en-US" sz="2400"/>
              <a:t>Comprehensive Safety Teams and Plans</a:t>
            </a:r>
            <a:endParaRPr/>
          </a:p>
          <a:p>
            <a:pPr marL="914400" lvl="1" indent="-457200" algn="l" rtl="0">
              <a:lnSpc>
                <a:spcPct val="90000"/>
              </a:lnSpc>
              <a:spcBef>
                <a:spcPts val="600"/>
              </a:spcBef>
              <a:spcAft>
                <a:spcPts val="0"/>
              </a:spcAft>
              <a:buClr>
                <a:schemeClr val="dk1"/>
              </a:buClr>
              <a:buSzPts val="2400"/>
              <a:buFont typeface="Arial"/>
              <a:buAutoNum type="alphaLcPeriod"/>
            </a:pPr>
            <a:r>
              <a:rPr lang="en-US" sz="2400"/>
              <a:t>Crisis Teams and Plans </a:t>
            </a:r>
            <a:endParaRPr/>
          </a:p>
          <a:p>
            <a:pPr marL="914400" lvl="1" indent="-457200" algn="l" rtl="0">
              <a:lnSpc>
                <a:spcPct val="90000"/>
              </a:lnSpc>
              <a:spcBef>
                <a:spcPts val="600"/>
              </a:spcBef>
              <a:spcAft>
                <a:spcPts val="0"/>
              </a:spcAft>
              <a:buClr>
                <a:schemeClr val="dk1"/>
              </a:buClr>
              <a:buSzPts val="2400"/>
              <a:buFont typeface="Arial"/>
              <a:buAutoNum type="alphaLcPeriod"/>
            </a:pPr>
            <a:r>
              <a:rPr lang="en-US" sz="2400"/>
              <a:t>Special Considerations</a:t>
            </a:r>
            <a:endParaRPr/>
          </a:p>
          <a:p>
            <a:pPr marL="0" lvl="0" indent="0" algn="l" rtl="0">
              <a:lnSpc>
                <a:spcPct val="100000"/>
              </a:lnSpc>
              <a:spcBef>
                <a:spcPts val="600"/>
              </a:spcBef>
              <a:spcAft>
                <a:spcPts val="0"/>
              </a:spcAft>
              <a:buClr>
                <a:schemeClr val="dk1"/>
              </a:buClr>
              <a:buSzPts val="2000"/>
              <a:buNone/>
            </a:pPr>
            <a:endParaRPr/>
          </a:p>
        </p:txBody>
      </p:sp>
      <p:sp>
        <p:nvSpPr>
          <p:cNvPr id="388" name="Google Shape;388;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9" name="Google Shape;389;p60"/>
          <p:cNvPicPr preferRelativeResize="0"/>
          <p:nvPr/>
        </p:nvPicPr>
        <p:blipFill rotWithShape="1">
          <a:blip r:embed="rId3">
            <a:alphaModFix/>
          </a:blip>
          <a:srcRect/>
          <a:stretch/>
        </p:blipFill>
        <p:spPr>
          <a:xfrm>
            <a:off x="5684520" y="2889907"/>
            <a:ext cx="3276600" cy="21067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1"/>
          <p:cNvSpPr txBox="1">
            <a:spLocks noGrp="1"/>
          </p:cNvSpPr>
          <p:nvPr>
            <p:ph type="title"/>
          </p:nvPr>
        </p:nvSpPr>
        <p:spPr>
          <a:xfrm>
            <a:off x="1768642" y="758904"/>
            <a:ext cx="8229600" cy="8380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Arial"/>
              <a:buNone/>
            </a:pPr>
            <a:r>
              <a:rPr lang="en-US" sz="3600" b="1"/>
              <a:t>Office of Civil Rights (OCR)</a:t>
            </a:r>
            <a:endParaRPr/>
          </a:p>
        </p:txBody>
      </p:sp>
      <p:sp>
        <p:nvSpPr>
          <p:cNvPr id="395" name="Google Shape;395;p61"/>
          <p:cNvSpPr txBox="1">
            <a:spLocks noGrp="1"/>
          </p:cNvSpPr>
          <p:nvPr>
            <p:ph type="body" idx="1"/>
          </p:nvPr>
        </p:nvSpPr>
        <p:spPr>
          <a:xfrm>
            <a:off x="152400" y="1577937"/>
            <a:ext cx="8839200" cy="468312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10000"/>
              </a:lnSpc>
              <a:spcBef>
                <a:spcPts val="0"/>
              </a:spcBef>
              <a:spcAft>
                <a:spcPts val="0"/>
              </a:spcAft>
              <a:buClr>
                <a:schemeClr val="dk1"/>
              </a:buClr>
              <a:buSzPts val="2000"/>
              <a:buNone/>
            </a:pPr>
            <a:r>
              <a:rPr lang="en-US" sz="2000" i="1"/>
              <a:t>Some misconduct can trigger federal antidiscrimination law(s)</a:t>
            </a:r>
            <a:endParaRPr/>
          </a:p>
          <a:p>
            <a:pPr marL="342900" lvl="0" indent="-342900" algn="l" rtl="0">
              <a:lnSpc>
                <a:spcPct val="110000"/>
              </a:lnSpc>
              <a:spcBef>
                <a:spcPts val="440"/>
              </a:spcBef>
              <a:spcAft>
                <a:spcPts val="0"/>
              </a:spcAft>
              <a:buClr>
                <a:schemeClr val="dk1"/>
              </a:buClr>
              <a:buSzPts val="2200"/>
              <a:buChar char="•"/>
            </a:pPr>
            <a:r>
              <a:rPr lang="en-US" sz="2200">
                <a:latin typeface="Helvetica Neue"/>
                <a:ea typeface="Helvetica Neue"/>
                <a:cs typeface="Helvetica Neue"/>
                <a:sym typeface="Helvetica Neue"/>
              </a:rPr>
              <a:t>“School districts </a:t>
            </a:r>
            <a:r>
              <a:rPr lang="en-US" sz="2200" b="1">
                <a:latin typeface="Helvetica Neue"/>
                <a:ea typeface="Helvetica Neue"/>
                <a:cs typeface="Helvetica Neue"/>
                <a:sym typeface="Helvetica Neue"/>
              </a:rPr>
              <a:t>may violate these civil rights statutes and the Department’s implementing regulations </a:t>
            </a:r>
            <a:r>
              <a:rPr lang="en-US" sz="2200">
                <a:latin typeface="Helvetica Neue"/>
                <a:ea typeface="Helvetica Neue"/>
                <a:cs typeface="Helvetica Neue"/>
                <a:sym typeface="Helvetica Neue"/>
              </a:rPr>
              <a:t>when peer harassment based on race, color, national origin, sex, or disability is sufficiently serious that it creates a hostile environment and such harassment is encouraged, tolerated, not adequately addressed, or ignored by school employees.” </a:t>
            </a:r>
            <a:endParaRPr/>
          </a:p>
          <a:p>
            <a:pPr marL="742950" lvl="1" indent="-285750" algn="l" rtl="0">
              <a:lnSpc>
                <a:spcPct val="110000"/>
              </a:lnSpc>
              <a:spcBef>
                <a:spcPts val="400"/>
              </a:spcBef>
              <a:spcAft>
                <a:spcPts val="0"/>
              </a:spcAft>
              <a:buClr>
                <a:schemeClr val="dk1"/>
              </a:buClr>
              <a:buSzPts val="2000"/>
              <a:buChar char="–"/>
            </a:pPr>
            <a:r>
              <a:rPr lang="en-US" sz="2000">
                <a:latin typeface="Helvetica Neue"/>
                <a:ea typeface="Helvetica Neue"/>
                <a:cs typeface="Helvetica Neue"/>
                <a:sym typeface="Helvetica Neue"/>
              </a:rPr>
              <a:t>Harassment </a:t>
            </a:r>
            <a:r>
              <a:rPr lang="en-US" sz="2000" b="1">
                <a:latin typeface="Helvetica Neue"/>
                <a:ea typeface="Helvetica Neue"/>
                <a:cs typeface="Helvetica Neue"/>
                <a:sym typeface="Helvetica Neue"/>
              </a:rPr>
              <a:t>does not</a:t>
            </a:r>
            <a:r>
              <a:rPr lang="en-US" sz="2000">
                <a:latin typeface="Helvetica Neue"/>
                <a:ea typeface="Helvetica Neue"/>
                <a:cs typeface="Helvetica Neue"/>
                <a:sym typeface="Helvetica Neue"/>
              </a:rPr>
              <a:t> have to specifically include intent to harm, be directed at a specific target, or involve repeated incidents. </a:t>
            </a:r>
            <a:endParaRPr/>
          </a:p>
          <a:p>
            <a:pPr marL="342900" lvl="0" indent="-342900" algn="l" rtl="0">
              <a:lnSpc>
                <a:spcPct val="110000"/>
              </a:lnSpc>
              <a:spcBef>
                <a:spcPts val="440"/>
              </a:spcBef>
              <a:spcAft>
                <a:spcPts val="0"/>
              </a:spcAft>
              <a:buClr>
                <a:schemeClr val="dk1"/>
              </a:buClr>
              <a:buSzPts val="2200"/>
              <a:buChar char="•"/>
            </a:pPr>
            <a:r>
              <a:rPr lang="en-US" sz="2200">
                <a:latin typeface="Helvetica Neue"/>
                <a:ea typeface="Helvetica Neue"/>
                <a:cs typeface="Helvetica Neue"/>
                <a:sym typeface="Helvetica Neue"/>
              </a:rPr>
              <a:t>Schools must do more than take prompt and effective steps reasonably calculated to end the harassment. </a:t>
            </a:r>
            <a:endParaRPr/>
          </a:p>
          <a:p>
            <a:pPr marL="742950" lvl="1" indent="-285750" algn="l" rtl="0">
              <a:lnSpc>
                <a:spcPct val="110000"/>
              </a:lnSpc>
              <a:spcBef>
                <a:spcPts val="400"/>
              </a:spcBef>
              <a:spcAft>
                <a:spcPts val="0"/>
              </a:spcAft>
              <a:buClr>
                <a:schemeClr val="dk1"/>
              </a:buClr>
              <a:buSzPts val="2000"/>
              <a:buChar char="–"/>
            </a:pPr>
            <a:r>
              <a:rPr lang="en-US" sz="2000">
                <a:latin typeface="Helvetica Neue"/>
                <a:ea typeface="Helvetica Neue"/>
                <a:cs typeface="Helvetica Neue"/>
                <a:sym typeface="Helvetica Neue"/>
              </a:rPr>
              <a:t>must also </a:t>
            </a:r>
            <a:r>
              <a:rPr lang="en-US" sz="2000" i="1">
                <a:solidFill>
                  <a:srgbClr val="FF0000"/>
                </a:solidFill>
                <a:latin typeface="Helvetica Neue"/>
                <a:ea typeface="Helvetica Neue"/>
                <a:cs typeface="Helvetica Neue"/>
                <a:sym typeface="Helvetica Neue"/>
              </a:rPr>
              <a:t>“eliminate any hostile environment and its effects, and prevent the harassment from occurring.”</a:t>
            </a:r>
            <a:endParaRPr/>
          </a:p>
          <a:p>
            <a:pPr marL="342900" lvl="0" indent="-203200" algn="l" rtl="0">
              <a:lnSpc>
                <a:spcPct val="110000"/>
              </a:lnSpc>
              <a:spcBef>
                <a:spcPts val="440"/>
              </a:spcBef>
              <a:spcAft>
                <a:spcPts val="0"/>
              </a:spcAft>
              <a:buClr>
                <a:schemeClr val="dk1"/>
              </a:buClr>
              <a:buSzPts val="2200"/>
              <a:buNone/>
            </a:pPr>
            <a:endParaRPr sz="2200">
              <a:solidFill>
                <a:srgbClr val="FF0000"/>
              </a:solidFill>
            </a:endParaRPr>
          </a:p>
        </p:txBody>
      </p:sp>
      <p:sp>
        <p:nvSpPr>
          <p:cNvPr id="396" name="Google Shape;396;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97" name="Google Shape;397;p61"/>
          <p:cNvSpPr txBox="1"/>
          <p:nvPr/>
        </p:nvSpPr>
        <p:spPr>
          <a:xfrm>
            <a:off x="381000" y="6400800"/>
            <a:ext cx="8305800" cy="4801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Helvetica Neue"/>
              <a:buNone/>
            </a:pPr>
            <a:r>
              <a:rPr lang="en-US" sz="1400">
                <a:solidFill>
                  <a:schemeClr val="dk1"/>
                </a:solidFill>
                <a:latin typeface="Helvetica Neue"/>
                <a:ea typeface="Helvetica Neue"/>
                <a:cs typeface="Helvetica Neue"/>
                <a:sym typeface="Helvetica Neue"/>
              </a:rPr>
              <a:t>Office of Civil Rights, Dear Colleague Letter Harassment and Bullying. (October 26, 2010) </a:t>
            </a:r>
            <a:r>
              <a:rPr lang="en-US" sz="1400" u="sng">
                <a:solidFill>
                  <a:schemeClr val="dk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http://www2.ed.gov/about/offices/list/ocr/letters/colleague-201010.html</a:t>
            </a:r>
            <a:endParaRPr sz="1400">
              <a:solidFill>
                <a:schemeClr val="dk1"/>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2"/>
          <p:cNvSpPr txBox="1">
            <a:spLocks noGrp="1"/>
          </p:cNvSpPr>
          <p:nvPr>
            <p:ph type="title"/>
          </p:nvPr>
        </p:nvSpPr>
        <p:spPr>
          <a:xfrm>
            <a:off x="385011" y="749469"/>
            <a:ext cx="1121343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sz="4000"/>
              <a:t>  </a:t>
            </a:r>
            <a:r>
              <a:rPr lang="en-US" sz="3200" b="1"/>
              <a:t>Legal Issues: Foreseeability &amp; Negligence</a:t>
            </a:r>
            <a:endParaRPr/>
          </a:p>
        </p:txBody>
      </p:sp>
      <p:sp>
        <p:nvSpPr>
          <p:cNvPr id="403" name="Google Shape;403;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404" name="Google Shape;404;p62"/>
          <p:cNvSpPr/>
          <p:nvPr/>
        </p:nvSpPr>
        <p:spPr>
          <a:xfrm>
            <a:off x="0" y="1676400"/>
            <a:ext cx="9124950" cy="4832092"/>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If a child writes, talks, acts in a threatening manner (harm to self and/or harm to others), adults should be able to </a:t>
            </a:r>
            <a:r>
              <a:rPr lang="en-US" sz="2200" i="1">
                <a:solidFill>
                  <a:srgbClr val="FF0000"/>
                </a:solidFill>
                <a:latin typeface="Arial"/>
                <a:ea typeface="Arial"/>
                <a:cs typeface="Arial"/>
                <a:sym typeface="Arial"/>
              </a:rPr>
              <a:t>foresee</a:t>
            </a:r>
            <a:r>
              <a:rPr lang="en-US" sz="2200">
                <a:solidFill>
                  <a:schemeClr val="dk1"/>
                </a:solidFill>
                <a:latin typeface="Arial"/>
                <a:ea typeface="Arial"/>
                <a:cs typeface="Arial"/>
                <a:sym typeface="Arial"/>
              </a:rPr>
              <a:t> potential safety issues.</a:t>
            </a:r>
            <a:endParaRPr/>
          </a:p>
          <a:p>
            <a:pPr marL="457200" marR="0" lvl="0" indent="-4572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It is </a:t>
            </a:r>
            <a:r>
              <a:rPr lang="en-US" sz="2200" i="1">
                <a:solidFill>
                  <a:srgbClr val="FF0000"/>
                </a:solidFill>
                <a:latin typeface="Arial"/>
                <a:ea typeface="Arial"/>
                <a:cs typeface="Arial"/>
                <a:sym typeface="Arial"/>
              </a:rPr>
              <a:t>negligent</a:t>
            </a:r>
            <a:r>
              <a:rPr lang="en-US" sz="2200">
                <a:solidFill>
                  <a:schemeClr val="dk1"/>
                </a:solidFill>
                <a:latin typeface="Arial"/>
                <a:ea typeface="Arial"/>
                <a:cs typeface="Arial"/>
                <a:sym typeface="Arial"/>
              </a:rPr>
              <a:t> on the part of the school not to notify parents or guardians or potential victim when students are known to be dangerous. </a:t>
            </a:r>
            <a:endParaRPr/>
          </a:p>
          <a:p>
            <a:pPr marL="457200" marR="0" lvl="0" indent="-4572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It is also </a:t>
            </a:r>
            <a:r>
              <a:rPr lang="en-US" sz="2200" i="1">
                <a:solidFill>
                  <a:srgbClr val="FF0000"/>
                </a:solidFill>
                <a:latin typeface="Arial"/>
                <a:ea typeface="Arial"/>
                <a:cs typeface="Arial"/>
                <a:sym typeface="Arial"/>
              </a:rPr>
              <a:t>negligent</a:t>
            </a:r>
            <a:r>
              <a:rPr lang="en-US" sz="2200">
                <a:solidFill>
                  <a:schemeClr val="dk1"/>
                </a:solidFill>
                <a:latin typeface="Arial"/>
                <a:ea typeface="Arial"/>
                <a:cs typeface="Arial"/>
                <a:sym typeface="Arial"/>
              </a:rPr>
              <a:t> not to supervise the student closely.</a:t>
            </a:r>
            <a:endParaRPr/>
          </a:p>
          <a:p>
            <a:pPr marL="457200" marR="0" lvl="0" indent="-457200" algn="l" rtl="0">
              <a:spcBef>
                <a:spcPts val="0"/>
              </a:spcBef>
              <a:spcAft>
                <a:spcPts val="0"/>
              </a:spcAft>
              <a:buClr>
                <a:srgbClr val="FF0000"/>
              </a:buClr>
              <a:buSzPts val="2200"/>
              <a:buFont typeface="Arial"/>
              <a:buChar char="•"/>
            </a:pPr>
            <a:r>
              <a:rPr lang="en-US" sz="2200" i="1">
                <a:solidFill>
                  <a:srgbClr val="FF0000"/>
                </a:solidFill>
                <a:latin typeface="Arial"/>
                <a:ea typeface="Arial"/>
                <a:cs typeface="Arial"/>
                <a:sym typeface="Arial"/>
              </a:rPr>
              <a:t>Negligent</a:t>
            </a:r>
            <a:r>
              <a:rPr lang="en-US" sz="2200">
                <a:solidFill>
                  <a:schemeClr val="dk1"/>
                </a:solidFill>
                <a:latin typeface="Arial"/>
                <a:ea typeface="Arial"/>
                <a:cs typeface="Arial"/>
                <a:sym typeface="Arial"/>
              </a:rPr>
              <a:t> to not provide staff training in regards to identification, reporting, intervening/supervision, and parent notification </a:t>
            </a:r>
            <a:endParaRPr/>
          </a:p>
          <a:p>
            <a:pPr marL="914400" marR="0" lvl="1" indent="-457200" algn="l" rtl="0">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Courts have required schools to produce records of staff training on suicide prevention</a:t>
            </a:r>
            <a:endParaRPr/>
          </a:p>
          <a:p>
            <a:pPr marL="914400" marR="0" lvl="1" indent="-457200" algn="l" rtl="0">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Immunity: school professional’s can be sued for failing to protect students even if district has been found to have immunity from such a lawsuit</a:t>
            </a:r>
            <a:endParaRPr/>
          </a:p>
        </p:txBody>
      </p:sp>
      <p:sp>
        <p:nvSpPr>
          <p:cNvPr id="405" name="Google Shape;405;p62"/>
          <p:cNvSpPr txBox="1"/>
          <p:nvPr/>
        </p:nvSpPr>
        <p:spPr>
          <a:xfrm>
            <a:off x="0" y="6556146"/>
            <a:ext cx="474345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Erbacher, Singer, Poland(2015)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6"/>
          <p:cNvSpPr txBox="1">
            <a:spLocks noGrp="1"/>
          </p:cNvSpPr>
          <p:nvPr>
            <p:ph type="title"/>
          </p:nvPr>
        </p:nvSpPr>
        <p:spPr>
          <a:xfrm>
            <a:off x="1058779" y="957126"/>
            <a:ext cx="8229600" cy="91275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US" sz="3600" b="1"/>
              <a:t>Why Do Schools Need This Training?</a:t>
            </a:r>
            <a:endParaRPr/>
          </a:p>
        </p:txBody>
      </p:sp>
      <p:sp>
        <p:nvSpPr>
          <p:cNvPr id="183" name="Google Shape;183;p36"/>
          <p:cNvSpPr txBox="1">
            <a:spLocks noGrp="1"/>
          </p:cNvSpPr>
          <p:nvPr>
            <p:ph type="body" idx="1"/>
          </p:nvPr>
        </p:nvSpPr>
        <p:spPr>
          <a:xfrm>
            <a:off x="372979" y="1944532"/>
            <a:ext cx="8229600" cy="395634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2400"/>
              <a:t>School crisis management is relatively unique and requires its own conceptual model. </a:t>
            </a:r>
            <a:endParaRPr/>
          </a:p>
          <a:p>
            <a:pPr marL="342900" lvl="0" indent="-342900" algn="l" rtl="0">
              <a:lnSpc>
                <a:spcPct val="100000"/>
              </a:lnSpc>
              <a:spcBef>
                <a:spcPts val="600"/>
              </a:spcBef>
              <a:spcAft>
                <a:spcPts val="0"/>
              </a:spcAft>
              <a:buClr>
                <a:schemeClr val="dk1"/>
              </a:buClr>
              <a:buSzPts val="2400"/>
              <a:buChar char="•"/>
            </a:pPr>
            <a:r>
              <a:rPr lang="en-US" sz="2400"/>
              <a:t>School climate and safety are associated with academic achievement.</a:t>
            </a:r>
            <a:endParaRPr/>
          </a:p>
          <a:p>
            <a:pPr marL="342900" lvl="0" indent="-342900" algn="l" rtl="0">
              <a:lnSpc>
                <a:spcPct val="100000"/>
              </a:lnSpc>
              <a:spcBef>
                <a:spcPts val="600"/>
              </a:spcBef>
              <a:spcAft>
                <a:spcPts val="0"/>
              </a:spcAft>
              <a:buClr>
                <a:schemeClr val="dk1"/>
              </a:buClr>
              <a:buSzPts val="2400"/>
              <a:buChar char="•"/>
            </a:pPr>
            <a:r>
              <a:rPr lang="en-US" sz="2400"/>
              <a:t>All schools will experience some level of crisis. </a:t>
            </a:r>
            <a:endParaRPr/>
          </a:p>
          <a:p>
            <a:pPr marL="342900" lvl="0" indent="-342900" algn="l" rtl="0">
              <a:lnSpc>
                <a:spcPct val="100000"/>
              </a:lnSpc>
              <a:spcBef>
                <a:spcPts val="600"/>
              </a:spcBef>
              <a:spcAft>
                <a:spcPts val="0"/>
              </a:spcAft>
              <a:buClr>
                <a:schemeClr val="dk1"/>
              </a:buClr>
              <a:buSzPts val="2400"/>
              <a:buChar char="•"/>
            </a:pPr>
            <a:r>
              <a:rPr lang="en-US" sz="2400"/>
              <a:t>Federal law, the Every Student Succeeds Act (ESSA), includes significant emphasis on comprehensive school safety.</a:t>
            </a:r>
            <a:endParaRPr/>
          </a:p>
          <a:p>
            <a:pPr marL="342900" lvl="0" indent="-342900" algn="l" rtl="0">
              <a:lnSpc>
                <a:spcPct val="100000"/>
              </a:lnSpc>
              <a:spcBef>
                <a:spcPts val="0"/>
              </a:spcBef>
              <a:spcAft>
                <a:spcPts val="0"/>
              </a:spcAft>
              <a:buClr>
                <a:schemeClr val="dk1"/>
              </a:buClr>
              <a:buSzPts val="2400"/>
              <a:buChar char="•"/>
            </a:pPr>
            <a:r>
              <a:rPr lang="en-US" sz="2400"/>
              <a:t>Good crisis planning and preparation help mitigate traumatic impacts in event of a crisis.</a:t>
            </a:r>
            <a:endParaRPr/>
          </a:p>
          <a:p>
            <a:pPr marL="342900" lvl="0" indent="-279400" algn="l" rtl="0">
              <a:lnSpc>
                <a:spcPct val="100000"/>
              </a:lnSpc>
              <a:spcBef>
                <a:spcPts val="0"/>
              </a:spcBef>
              <a:spcAft>
                <a:spcPts val="0"/>
              </a:spcAft>
              <a:buClr>
                <a:schemeClr val="dk1"/>
              </a:buClr>
              <a:buSzPts val="1000"/>
              <a:buNone/>
            </a:pPr>
            <a:endParaRPr sz="1000"/>
          </a:p>
          <a:p>
            <a:pPr marL="0" lvl="0" indent="0" algn="l" rtl="0">
              <a:lnSpc>
                <a:spcPct val="100000"/>
              </a:lnSpc>
              <a:spcBef>
                <a:spcPts val="0"/>
              </a:spcBef>
              <a:spcAft>
                <a:spcPts val="0"/>
              </a:spcAft>
              <a:buClr>
                <a:schemeClr val="dk1"/>
              </a:buClr>
              <a:buSzPts val="1000"/>
              <a:buNone/>
            </a:pPr>
            <a:br>
              <a:rPr lang="en-US" sz="1000"/>
            </a:br>
            <a:r>
              <a:rPr lang="en-US" sz="2200" b="1" i="1">
                <a:solidFill>
                  <a:schemeClr val="dk2"/>
                </a:solidFill>
              </a:rPr>
              <a:t>Comprehensive Safety </a:t>
            </a:r>
            <a:r>
              <a:rPr lang="en-US" sz="2200" b="1">
                <a:solidFill>
                  <a:schemeClr val="dk2"/>
                </a:solidFill>
              </a:rPr>
              <a:t>= </a:t>
            </a:r>
            <a:r>
              <a:rPr lang="en-US" sz="2200" b="1" i="1">
                <a:solidFill>
                  <a:schemeClr val="dk2"/>
                </a:solidFill>
              </a:rPr>
              <a:t>Physical and Psychological Safety </a:t>
            </a:r>
            <a:endParaRPr/>
          </a:p>
        </p:txBody>
      </p:sp>
      <p:sp>
        <p:nvSpPr>
          <p:cNvPr id="184" name="Google Shape;18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3"/>
          <p:cNvSpPr txBox="1">
            <a:spLocks noGrp="1"/>
          </p:cNvSpPr>
          <p:nvPr>
            <p:ph type="title" idx="4294967295"/>
          </p:nvPr>
        </p:nvSpPr>
        <p:spPr>
          <a:xfrm>
            <a:off x="457200" y="948863"/>
            <a:ext cx="8229600" cy="83804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3600"/>
              <a:buFont typeface="Arial"/>
              <a:buNone/>
            </a:pPr>
            <a:r>
              <a:rPr lang="en-US" sz="3600" b="1">
                <a:solidFill>
                  <a:srgbClr val="0070C0"/>
                </a:solidFill>
              </a:rPr>
              <a:t>Mitigation of Risk</a:t>
            </a:r>
            <a:endParaRPr/>
          </a:p>
        </p:txBody>
      </p:sp>
      <p:sp>
        <p:nvSpPr>
          <p:cNvPr id="413" name="Google Shape;413;p63"/>
          <p:cNvSpPr txBox="1">
            <a:spLocks noGrp="1"/>
          </p:cNvSpPr>
          <p:nvPr>
            <p:ph type="body" idx="4294967295"/>
          </p:nvPr>
        </p:nvSpPr>
        <p:spPr>
          <a:xfrm>
            <a:off x="228600" y="2237874"/>
            <a:ext cx="8686800" cy="52578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400"/>
              <a:buChar char="•"/>
            </a:pPr>
            <a:r>
              <a:rPr lang="en-US" sz="2400"/>
              <a:t>Students and staff need to be informed of what to do if they detect a risk</a:t>
            </a:r>
            <a:endParaRPr/>
          </a:p>
          <a:p>
            <a:pPr marL="342900" lvl="0" indent="-342900" algn="l" rtl="0">
              <a:lnSpc>
                <a:spcPct val="110000"/>
              </a:lnSpc>
              <a:spcBef>
                <a:spcPts val="480"/>
              </a:spcBef>
              <a:spcAft>
                <a:spcPts val="0"/>
              </a:spcAft>
              <a:buClr>
                <a:schemeClr val="dk1"/>
              </a:buClr>
              <a:buSzPts val="2400"/>
              <a:buChar char="•"/>
            </a:pPr>
            <a:r>
              <a:rPr lang="en-US" sz="2400"/>
              <a:t>In particular, schools should be equipped to conduct:</a:t>
            </a:r>
            <a:endParaRPr/>
          </a:p>
          <a:p>
            <a:pPr marL="742950" lvl="1" indent="-285750" algn="l" rtl="0">
              <a:lnSpc>
                <a:spcPct val="110000"/>
              </a:lnSpc>
              <a:spcBef>
                <a:spcPts val="480"/>
              </a:spcBef>
              <a:spcAft>
                <a:spcPts val="0"/>
              </a:spcAft>
              <a:buClr>
                <a:schemeClr val="dk1"/>
              </a:buClr>
              <a:buSzPts val="2400"/>
              <a:buChar char="–"/>
            </a:pPr>
            <a:r>
              <a:rPr lang="en-US" sz="2400"/>
              <a:t>Suicide risk assessments</a:t>
            </a:r>
            <a:endParaRPr/>
          </a:p>
          <a:p>
            <a:pPr marL="742950" lvl="1" indent="-285750" algn="l" rtl="0">
              <a:lnSpc>
                <a:spcPct val="110000"/>
              </a:lnSpc>
              <a:spcBef>
                <a:spcPts val="480"/>
              </a:spcBef>
              <a:spcAft>
                <a:spcPts val="0"/>
              </a:spcAft>
              <a:buClr>
                <a:schemeClr val="dk1"/>
              </a:buClr>
              <a:buSzPts val="2400"/>
              <a:buChar char="–"/>
            </a:pPr>
            <a:r>
              <a:rPr lang="en-US" sz="2400"/>
              <a:t>Threat assessments</a:t>
            </a:r>
            <a:endParaRPr/>
          </a:p>
          <a:p>
            <a:pPr marL="742950" lvl="1" indent="-285750" algn="l" rtl="0">
              <a:lnSpc>
                <a:spcPct val="110000"/>
              </a:lnSpc>
              <a:spcBef>
                <a:spcPts val="360"/>
              </a:spcBef>
              <a:spcAft>
                <a:spcPts val="0"/>
              </a:spcAft>
              <a:buClr>
                <a:schemeClr val="dk1"/>
              </a:buClr>
              <a:buSzPts val="1800"/>
              <a:buFont typeface="Noto Sans Symbols"/>
              <a:buNone/>
            </a:pPr>
            <a:endParaRPr/>
          </a:p>
          <a:p>
            <a:pPr marL="742950" lvl="1" indent="-285750" algn="l" rtl="0">
              <a:lnSpc>
                <a:spcPct val="110000"/>
              </a:lnSpc>
              <a:spcBef>
                <a:spcPts val="360"/>
              </a:spcBef>
              <a:spcAft>
                <a:spcPts val="0"/>
              </a:spcAft>
              <a:buClr>
                <a:schemeClr val="dk1"/>
              </a:buClr>
              <a:buSzPts val="1800"/>
              <a:buFont typeface="Noto Sans Symbols"/>
              <a:buNone/>
            </a:pPr>
            <a:endParaRPr/>
          </a:p>
        </p:txBody>
      </p:sp>
      <p:sp>
        <p:nvSpPr>
          <p:cNvPr id="414" name="Google Shape;414;p63"/>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Arial"/>
                <a:ea typeface="Arial"/>
                <a:cs typeface="Arial"/>
                <a:sym typeface="Arial"/>
              </a:rPr>
              <a:t>PREP</a:t>
            </a:r>
            <a:r>
              <a:rPr lang="en-US" sz="1600" u="sng">
                <a:solidFill>
                  <a:srgbClr val="000000"/>
                </a:solidFill>
                <a:latin typeface="Arial"/>
                <a:ea typeface="Arial"/>
                <a:cs typeface="Arial"/>
                <a:sym typeface="Arial"/>
              </a:rPr>
              <a:t>a</a:t>
            </a:r>
            <a:r>
              <a:rPr lang="en-US" sz="1600">
                <a:solidFill>
                  <a:srgbClr val="000000"/>
                </a:solidFill>
                <a:latin typeface="Arial"/>
                <a:ea typeface="Arial"/>
                <a:cs typeface="Arial"/>
                <a:sym typeface="Arial"/>
              </a:rPr>
              <a:t>RE 2011 - NASP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4"/>
          <p:cNvSpPr txBox="1">
            <a:spLocks noGrp="1"/>
          </p:cNvSpPr>
          <p:nvPr>
            <p:ph type="title"/>
          </p:nvPr>
        </p:nvSpPr>
        <p:spPr>
          <a:xfrm>
            <a:off x="457200" y="1197758"/>
            <a:ext cx="8229600" cy="9127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US" sz="3600" b="1" u="sng"/>
              <a:t>R</a:t>
            </a:r>
            <a:r>
              <a:rPr lang="en-US" sz="3600" b="1"/>
              <a:t>eaffirm Physical Health and Perceptions of Security and Safety</a:t>
            </a:r>
            <a:endParaRPr/>
          </a:p>
        </p:txBody>
      </p:sp>
      <p:sp>
        <p:nvSpPr>
          <p:cNvPr id="421" name="Google Shape;421;p64"/>
          <p:cNvSpPr txBox="1">
            <a:spLocks noGrp="1"/>
          </p:cNvSpPr>
          <p:nvPr>
            <p:ph type="body" idx="1"/>
          </p:nvPr>
        </p:nvSpPr>
        <p:spPr>
          <a:xfrm>
            <a:off x="315798" y="2465996"/>
            <a:ext cx="8229600" cy="395634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600"/>
              <a:buChar char="•"/>
            </a:pPr>
            <a:r>
              <a:rPr lang="en-US" sz="2600"/>
              <a:t>Reaffirm objective physical health and safety</a:t>
            </a:r>
            <a:endParaRPr/>
          </a:p>
          <a:p>
            <a:pPr marL="342900" lvl="0" indent="-342900" algn="l" rtl="0">
              <a:lnSpc>
                <a:spcPct val="100000"/>
              </a:lnSpc>
              <a:spcBef>
                <a:spcPts val="600"/>
              </a:spcBef>
              <a:spcAft>
                <a:spcPts val="0"/>
              </a:spcAft>
              <a:buClr>
                <a:schemeClr val="dk1"/>
              </a:buClr>
              <a:buSzPts val="2600"/>
              <a:buChar char="•"/>
            </a:pPr>
            <a:r>
              <a:rPr lang="en-US" sz="2600"/>
              <a:t>Reaffirm perceptions of safety and security</a:t>
            </a:r>
            <a:endParaRPr/>
          </a:p>
          <a:p>
            <a:pPr marL="342900" lvl="0" indent="-215900" algn="l" rtl="0">
              <a:lnSpc>
                <a:spcPct val="100000"/>
              </a:lnSpc>
              <a:spcBef>
                <a:spcPts val="600"/>
              </a:spcBef>
              <a:spcAft>
                <a:spcPts val="0"/>
              </a:spcAft>
              <a:buClr>
                <a:schemeClr val="dk1"/>
              </a:buClr>
              <a:buSzPts val="2000"/>
              <a:buNone/>
            </a:pPr>
            <a:endParaRPr/>
          </a:p>
        </p:txBody>
      </p:sp>
      <p:sp>
        <p:nvSpPr>
          <p:cNvPr id="422" name="Google Shape;422;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23" name="Google Shape;423;p64"/>
          <p:cNvPicPr preferRelativeResize="0"/>
          <p:nvPr/>
        </p:nvPicPr>
        <p:blipFill rotWithShape="1">
          <a:blip r:embed="rId3">
            <a:alphaModFix/>
          </a:blip>
          <a:srcRect/>
          <a:stretch/>
        </p:blipFill>
        <p:spPr>
          <a:xfrm>
            <a:off x="3125979" y="3678654"/>
            <a:ext cx="2438400" cy="304282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5"/>
          <p:cNvSpPr txBox="1">
            <a:spLocks noGrp="1"/>
          </p:cNvSpPr>
          <p:nvPr>
            <p:ph type="title"/>
          </p:nvPr>
        </p:nvSpPr>
        <p:spPr>
          <a:xfrm>
            <a:off x="457200" y="1197758"/>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Arial"/>
              <a:buNone/>
            </a:pPr>
            <a:r>
              <a:rPr lang="en-US" sz="3600" b="1" u="sng"/>
              <a:t>E</a:t>
            </a:r>
            <a:r>
              <a:rPr lang="en-US" sz="3600" b="1"/>
              <a:t>valuate Psychological Trauma</a:t>
            </a:r>
            <a:endParaRPr/>
          </a:p>
        </p:txBody>
      </p:sp>
      <p:sp>
        <p:nvSpPr>
          <p:cNvPr id="430" name="Google Shape;430;p65"/>
          <p:cNvSpPr txBox="1">
            <a:spLocks noGrp="1"/>
          </p:cNvSpPr>
          <p:nvPr>
            <p:ph type="body" idx="1"/>
          </p:nvPr>
        </p:nvSpPr>
        <p:spPr>
          <a:xfrm>
            <a:off x="259238" y="2284612"/>
            <a:ext cx="8229600" cy="3956342"/>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Rationale for Assessing Psychological Trauma</a:t>
            </a:r>
            <a:endParaRPr/>
          </a:p>
          <a:p>
            <a:pPr marL="742950" lvl="1" indent="-342900" algn="l" rtl="0">
              <a:lnSpc>
                <a:spcPct val="100000"/>
              </a:lnSpc>
              <a:spcBef>
                <a:spcPts val="600"/>
              </a:spcBef>
              <a:spcAft>
                <a:spcPts val="0"/>
              </a:spcAft>
              <a:buClr>
                <a:srgbClr val="000000"/>
              </a:buClr>
              <a:buSzPts val="2200"/>
              <a:buFont typeface="Arial"/>
              <a:buChar char="-"/>
            </a:pPr>
            <a:r>
              <a:rPr lang="en-US" sz="2200">
                <a:solidFill>
                  <a:srgbClr val="000000"/>
                </a:solidFill>
                <a:latin typeface="Arial"/>
                <a:ea typeface="Arial"/>
                <a:cs typeface="Arial"/>
                <a:sym typeface="Arial"/>
              </a:rPr>
              <a:t>Unique Consequences of Crisis Intervention </a:t>
            </a:r>
            <a:endParaRPr/>
          </a:p>
          <a:p>
            <a:pPr marL="457200" lvl="0" indent="-457200" algn="l" rtl="0">
              <a:lnSpc>
                <a:spcPct val="100000"/>
              </a:lnSpc>
              <a:spcBef>
                <a:spcPts val="600"/>
              </a:spcBef>
              <a:spcAft>
                <a:spcPts val="0"/>
              </a:spcAft>
              <a:buClr>
                <a:srgbClr val="000000"/>
              </a:buClr>
              <a:buSzPts val="2800"/>
              <a:buFont typeface="Arial"/>
              <a:buChar char="•"/>
            </a:pPr>
            <a:r>
              <a:rPr lang="en-US" sz="2800">
                <a:solidFill>
                  <a:srgbClr val="000000"/>
                </a:solidFill>
                <a:latin typeface="Arial"/>
                <a:ea typeface="Arial"/>
                <a:cs typeface="Arial"/>
                <a:sym typeface="Arial"/>
              </a:rPr>
              <a:t>Assessment Variables</a:t>
            </a:r>
            <a:endParaRPr/>
          </a:p>
          <a:p>
            <a:pPr marL="742950" lvl="1" indent="-285750" algn="l" rtl="0">
              <a:lnSpc>
                <a:spcPct val="100000"/>
              </a:lnSpc>
              <a:spcBef>
                <a:spcPts val="600"/>
              </a:spcBef>
              <a:spcAft>
                <a:spcPts val="0"/>
              </a:spcAft>
              <a:buClr>
                <a:srgbClr val="000000"/>
              </a:buClr>
              <a:buSzPts val="2400"/>
              <a:buFont typeface="Arial"/>
              <a:buChar char="-"/>
            </a:pPr>
            <a:r>
              <a:rPr lang="en-US" sz="2400">
                <a:solidFill>
                  <a:srgbClr val="000000"/>
                </a:solidFill>
                <a:latin typeface="Arial"/>
                <a:ea typeface="Arial"/>
                <a:cs typeface="Arial"/>
                <a:sym typeface="Arial"/>
              </a:rPr>
              <a:t>Risk Factors </a:t>
            </a:r>
            <a:endParaRPr/>
          </a:p>
          <a:p>
            <a:pPr marL="742950" lvl="1" indent="-285750" algn="l" rtl="0">
              <a:lnSpc>
                <a:spcPct val="100000"/>
              </a:lnSpc>
              <a:spcBef>
                <a:spcPts val="600"/>
              </a:spcBef>
              <a:spcAft>
                <a:spcPts val="0"/>
              </a:spcAft>
              <a:buClr>
                <a:srgbClr val="000000"/>
              </a:buClr>
              <a:buSzPts val="2400"/>
              <a:buFont typeface="Arial"/>
              <a:buChar char="-"/>
            </a:pPr>
            <a:r>
              <a:rPr lang="en-US" sz="2400">
                <a:solidFill>
                  <a:srgbClr val="000000"/>
                </a:solidFill>
                <a:latin typeface="Arial"/>
                <a:ea typeface="Arial"/>
                <a:cs typeface="Arial"/>
                <a:sym typeface="Arial"/>
              </a:rPr>
              <a:t>Warning Signs</a:t>
            </a:r>
            <a:endParaRPr/>
          </a:p>
          <a:p>
            <a:pPr marL="457200" lvl="0" indent="-457200" algn="l" rtl="0">
              <a:lnSpc>
                <a:spcPct val="100000"/>
              </a:lnSpc>
              <a:spcBef>
                <a:spcPts val="600"/>
              </a:spcBef>
              <a:spcAft>
                <a:spcPts val="0"/>
              </a:spcAft>
              <a:buClr>
                <a:srgbClr val="000000"/>
              </a:buClr>
              <a:buSzPts val="2800"/>
              <a:buFont typeface="Arial"/>
              <a:buChar char="•"/>
            </a:pPr>
            <a:r>
              <a:rPr lang="en-US" sz="2800">
                <a:solidFill>
                  <a:srgbClr val="000000"/>
                </a:solidFill>
                <a:latin typeface="Arial"/>
                <a:ea typeface="Arial"/>
                <a:cs typeface="Arial"/>
                <a:sym typeface="Arial"/>
              </a:rPr>
              <a:t>Conducting Psychological Triage</a:t>
            </a:r>
            <a:endParaRPr/>
          </a:p>
          <a:p>
            <a:pPr marL="742950" lvl="1" indent="-285750" algn="l" rtl="0">
              <a:lnSpc>
                <a:spcPct val="100000"/>
              </a:lnSpc>
              <a:spcBef>
                <a:spcPts val="600"/>
              </a:spcBef>
              <a:spcAft>
                <a:spcPts val="0"/>
              </a:spcAft>
              <a:buClr>
                <a:srgbClr val="000000"/>
              </a:buClr>
              <a:buSzPts val="2400"/>
              <a:buFont typeface="Arial"/>
              <a:buChar char="-"/>
            </a:pPr>
            <a:r>
              <a:rPr lang="en-US" sz="2400">
                <a:solidFill>
                  <a:srgbClr val="000000"/>
                </a:solidFill>
                <a:latin typeface="Arial"/>
                <a:ea typeface="Arial"/>
                <a:cs typeface="Arial"/>
                <a:sym typeface="Arial"/>
              </a:rPr>
              <a:t>Primary</a:t>
            </a:r>
            <a:endParaRPr/>
          </a:p>
          <a:p>
            <a:pPr marL="742950" lvl="1" indent="-285750" algn="l" rtl="0">
              <a:lnSpc>
                <a:spcPct val="100000"/>
              </a:lnSpc>
              <a:spcBef>
                <a:spcPts val="600"/>
              </a:spcBef>
              <a:spcAft>
                <a:spcPts val="0"/>
              </a:spcAft>
              <a:buClr>
                <a:srgbClr val="000000"/>
              </a:buClr>
              <a:buSzPts val="2400"/>
              <a:buFont typeface="Arial"/>
              <a:buChar char="-"/>
            </a:pPr>
            <a:r>
              <a:rPr lang="en-US" sz="2400">
                <a:solidFill>
                  <a:srgbClr val="000000"/>
                </a:solidFill>
                <a:latin typeface="Arial"/>
                <a:ea typeface="Arial"/>
                <a:cs typeface="Arial"/>
                <a:sym typeface="Arial"/>
              </a:rPr>
              <a:t>Secondary</a:t>
            </a:r>
            <a:endParaRPr/>
          </a:p>
          <a:p>
            <a:pPr marL="742950" lvl="1" indent="-285750" algn="l" rtl="0">
              <a:lnSpc>
                <a:spcPct val="100000"/>
              </a:lnSpc>
              <a:spcBef>
                <a:spcPts val="600"/>
              </a:spcBef>
              <a:spcAft>
                <a:spcPts val="0"/>
              </a:spcAft>
              <a:buClr>
                <a:srgbClr val="000000"/>
              </a:buClr>
              <a:buSzPts val="2400"/>
              <a:buFont typeface="Arial"/>
              <a:buChar char="-"/>
            </a:pPr>
            <a:r>
              <a:rPr lang="en-US" sz="2400">
                <a:solidFill>
                  <a:srgbClr val="000000"/>
                </a:solidFill>
                <a:latin typeface="Arial"/>
                <a:ea typeface="Arial"/>
                <a:cs typeface="Arial"/>
                <a:sym typeface="Arial"/>
              </a:rPr>
              <a:t>Tertiary	</a:t>
            </a:r>
            <a:r>
              <a:rPr lang="en-US" sz="2800">
                <a:solidFill>
                  <a:srgbClr val="000000"/>
                </a:solidFill>
                <a:latin typeface="Arial"/>
                <a:ea typeface="Arial"/>
                <a:cs typeface="Arial"/>
                <a:sym typeface="Arial"/>
              </a:rPr>
              <a:t>						</a:t>
            </a:r>
            <a:endParaRPr sz="2800"/>
          </a:p>
          <a:p>
            <a:pPr marL="0" lvl="0" indent="0" algn="l" rtl="0">
              <a:lnSpc>
                <a:spcPct val="100000"/>
              </a:lnSpc>
              <a:spcBef>
                <a:spcPts val="600"/>
              </a:spcBef>
              <a:spcAft>
                <a:spcPts val="0"/>
              </a:spcAft>
              <a:buClr>
                <a:schemeClr val="dk1"/>
              </a:buClr>
              <a:buSzPts val="2000"/>
              <a:buNone/>
            </a:pPr>
            <a:endParaRPr/>
          </a:p>
        </p:txBody>
      </p:sp>
      <p:sp>
        <p:nvSpPr>
          <p:cNvPr id="431" name="Google Shape;431;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32" name="Google Shape;432;p65"/>
          <p:cNvPicPr preferRelativeResize="0"/>
          <p:nvPr/>
        </p:nvPicPr>
        <p:blipFill rotWithShape="1">
          <a:blip r:embed="rId3">
            <a:alphaModFix/>
          </a:blip>
          <a:srcRect/>
          <a:stretch/>
        </p:blipFill>
        <p:spPr>
          <a:xfrm>
            <a:off x="6264847" y="4262783"/>
            <a:ext cx="2740258" cy="20935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cxnSp>
        <p:nvCxnSpPr>
          <p:cNvPr id="438" name="Google Shape;438;p66"/>
          <p:cNvCxnSpPr/>
          <p:nvPr/>
        </p:nvCxnSpPr>
        <p:spPr>
          <a:xfrm rot="3840000">
            <a:off x="4555190" y="3699266"/>
            <a:ext cx="182880" cy="91440"/>
          </a:xfrm>
          <a:prstGeom prst="straightConnector1">
            <a:avLst/>
          </a:prstGeom>
          <a:noFill/>
          <a:ln w="9525" cap="flat" cmpd="sng">
            <a:solidFill>
              <a:schemeClr val="dk1"/>
            </a:solidFill>
            <a:prstDash val="solid"/>
            <a:round/>
            <a:headEnd type="none" w="med" len="med"/>
            <a:tailEnd type="stealth" w="med" len="med"/>
          </a:ln>
        </p:spPr>
      </p:cxnSp>
      <p:sp>
        <p:nvSpPr>
          <p:cNvPr id="439" name="Google Shape;439;p66"/>
          <p:cNvSpPr txBox="1">
            <a:spLocks noGrp="1"/>
          </p:cNvSpPr>
          <p:nvPr>
            <p:ph type="title"/>
          </p:nvPr>
        </p:nvSpPr>
        <p:spPr>
          <a:xfrm>
            <a:off x="1338780" y="-11356"/>
            <a:ext cx="6619246" cy="10139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2800"/>
              <a:buFont typeface="Arial"/>
              <a:buNone/>
            </a:pPr>
            <a:r>
              <a:rPr lang="en-US" b="1"/>
              <a:t>Evaluating Psychological Trauma</a:t>
            </a:r>
            <a:endParaRPr/>
          </a:p>
        </p:txBody>
      </p:sp>
      <p:sp>
        <p:nvSpPr>
          <p:cNvPr id="440" name="Google Shape;440;p66"/>
          <p:cNvSpPr txBox="1">
            <a:spLocks noGrp="1"/>
          </p:cNvSpPr>
          <p:nvPr>
            <p:ph type="body" idx="1"/>
          </p:nvPr>
        </p:nvSpPr>
        <p:spPr>
          <a:xfrm>
            <a:off x="474911" y="2226714"/>
            <a:ext cx="8229600" cy="4147397"/>
          </a:xfrm>
          <a:prstGeom prst="rect">
            <a:avLst/>
          </a:prstGeom>
          <a:noFill/>
          <a:ln>
            <a:noFill/>
          </a:ln>
        </p:spPr>
        <p:txBody>
          <a:bodyPr spcFirstLastPara="1" wrap="square" lIns="91425" tIns="45700" rIns="91425" bIns="45700" anchor="t" anchorCtr="0">
            <a:noAutofit/>
          </a:bodyPr>
          <a:lstStyle/>
          <a:p>
            <a:pPr marL="461963" lvl="0" indent="-461963" algn="l" rtl="0">
              <a:lnSpc>
                <a:spcPct val="110000"/>
              </a:lnSpc>
              <a:spcBef>
                <a:spcPts val="0"/>
              </a:spcBef>
              <a:spcAft>
                <a:spcPts val="0"/>
              </a:spcAft>
              <a:buClr>
                <a:schemeClr val="dk1"/>
              </a:buClr>
              <a:buSzPts val="2400"/>
              <a:buNone/>
            </a:pPr>
            <a:r>
              <a:rPr lang="en-US" sz="2400"/>
              <a:t> 	</a:t>
            </a:r>
            <a:endParaRPr/>
          </a:p>
          <a:p>
            <a:pPr marL="461963" lvl="0" indent="-461963" algn="l" rtl="0">
              <a:lnSpc>
                <a:spcPct val="110000"/>
              </a:lnSpc>
              <a:spcBef>
                <a:spcPts val="480"/>
              </a:spcBef>
              <a:spcAft>
                <a:spcPts val="0"/>
              </a:spcAft>
              <a:buClr>
                <a:schemeClr val="dk1"/>
              </a:buClr>
              <a:buSzPts val="2400"/>
              <a:buNone/>
            </a:pPr>
            <a:endParaRPr sz="2400"/>
          </a:p>
          <a:p>
            <a:pPr marL="461963" lvl="0" indent="-461963" algn="l" rtl="0">
              <a:lnSpc>
                <a:spcPct val="110000"/>
              </a:lnSpc>
              <a:spcBef>
                <a:spcPts val="480"/>
              </a:spcBef>
              <a:spcAft>
                <a:spcPts val="0"/>
              </a:spcAft>
              <a:buClr>
                <a:schemeClr val="dk1"/>
              </a:buClr>
              <a:buSzPts val="2400"/>
              <a:buNone/>
            </a:pPr>
            <a:endParaRPr sz="2400"/>
          </a:p>
          <a:p>
            <a:pPr marL="461963" lvl="0" indent="-461963" algn="l" rtl="0">
              <a:lnSpc>
                <a:spcPct val="110000"/>
              </a:lnSpc>
              <a:spcBef>
                <a:spcPts val="480"/>
              </a:spcBef>
              <a:spcAft>
                <a:spcPts val="0"/>
              </a:spcAft>
              <a:buClr>
                <a:schemeClr val="dk1"/>
              </a:buClr>
              <a:buSzPts val="2400"/>
              <a:buNone/>
            </a:pPr>
            <a:endParaRPr sz="2400"/>
          </a:p>
          <a:p>
            <a:pPr marL="461963" lvl="0" indent="-461963" algn="l" rtl="0">
              <a:lnSpc>
                <a:spcPct val="110000"/>
              </a:lnSpc>
              <a:spcBef>
                <a:spcPts val="480"/>
              </a:spcBef>
              <a:spcAft>
                <a:spcPts val="0"/>
              </a:spcAft>
              <a:buClr>
                <a:schemeClr val="dk1"/>
              </a:buClr>
              <a:buSzPts val="2400"/>
              <a:buNone/>
            </a:pPr>
            <a:endParaRPr sz="2400"/>
          </a:p>
          <a:p>
            <a:pPr marL="461963" lvl="0" indent="-461963" algn="l" rtl="0">
              <a:lnSpc>
                <a:spcPct val="110000"/>
              </a:lnSpc>
              <a:spcBef>
                <a:spcPts val="480"/>
              </a:spcBef>
              <a:spcAft>
                <a:spcPts val="0"/>
              </a:spcAft>
              <a:buClr>
                <a:schemeClr val="dk1"/>
              </a:buClr>
              <a:buSzPts val="2400"/>
              <a:buNone/>
            </a:pPr>
            <a:endParaRPr sz="2400"/>
          </a:p>
          <a:p>
            <a:pPr marL="461963" lvl="0" indent="-461963" algn="l" rtl="0">
              <a:lnSpc>
                <a:spcPct val="110000"/>
              </a:lnSpc>
              <a:spcBef>
                <a:spcPts val="480"/>
              </a:spcBef>
              <a:spcAft>
                <a:spcPts val="0"/>
              </a:spcAft>
              <a:buClr>
                <a:schemeClr val="dk1"/>
              </a:buClr>
              <a:buSzPts val="2400"/>
              <a:buNone/>
            </a:pPr>
            <a:endParaRPr sz="2400"/>
          </a:p>
          <a:p>
            <a:pPr marL="461963" lvl="0" indent="-461963" algn="l" rtl="0">
              <a:lnSpc>
                <a:spcPct val="110000"/>
              </a:lnSpc>
              <a:spcBef>
                <a:spcPts val="160"/>
              </a:spcBef>
              <a:spcAft>
                <a:spcPts val="0"/>
              </a:spcAft>
              <a:buClr>
                <a:schemeClr val="dk1"/>
              </a:buClr>
              <a:buSzPts val="800"/>
              <a:buNone/>
            </a:pPr>
            <a:endParaRPr sz="800"/>
          </a:p>
          <a:p>
            <a:pPr marL="461963" lvl="0" indent="-461963" algn="l" rtl="0">
              <a:lnSpc>
                <a:spcPct val="110000"/>
              </a:lnSpc>
              <a:spcBef>
                <a:spcPts val="160"/>
              </a:spcBef>
              <a:spcAft>
                <a:spcPts val="0"/>
              </a:spcAft>
              <a:buClr>
                <a:schemeClr val="dk1"/>
              </a:buClr>
              <a:buSzPts val="800"/>
              <a:buNone/>
            </a:pPr>
            <a:endParaRPr sz="800"/>
          </a:p>
          <a:p>
            <a:pPr marL="461963" lvl="0" indent="-461963" algn="l" rtl="0">
              <a:lnSpc>
                <a:spcPct val="110000"/>
              </a:lnSpc>
              <a:spcBef>
                <a:spcPts val="400"/>
              </a:spcBef>
              <a:spcAft>
                <a:spcPts val="0"/>
              </a:spcAft>
              <a:buClr>
                <a:schemeClr val="dk1"/>
              </a:buClr>
              <a:buSzPts val="2000"/>
              <a:buNone/>
            </a:pPr>
            <a:r>
              <a:rPr lang="en-US"/>
              <a:t>	</a:t>
            </a:r>
            <a:endParaRPr sz="2400"/>
          </a:p>
        </p:txBody>
      </p:sp>
      <p:sp>
        <p:nvSpPr>
          <p:cNvPr id="441" name="Google Shape;441;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442" name="Google Shape;442;p66"/>
          <p:cNvSpPr/>
          <p:nvPr/>
        </p:nvSpPr>
        <p:spPr>
          <a:xfrm>
            <a:off x="7630053" y="952469"/>
            <a:ext cx="376498" cy="1261184"/>
          </a:xfrm>
          <a:prstGeom prst="rightBrace">
            <a:avLst>
              <a:gd name="adj1" fmla="val 19485"/>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3" name="Google Shape;443;p66"/>
          <p:cNvSpPr txBox="1"/>
          <p:nvPr/>
        </p:nvSpPr>
        <p:spPr>
          <a:xfrm>
            <a:off x="8038036" y="983590"/>
            <a:ext cx="1082874" cy="4693593"/>
          </a:xfrm>
          <a:prstGeom prst="rect">
            <a:avLst/>
          </a:prstGeom>
          <a:gradFill>
            <a:gsLst>
              <a:gs pos="0">
                <a:srgbClr val="9AA12A"/>
              </a:gs>
              <a:gs pos="100000">
                <a:srgbClr val="FFFFFF"/>
              </a:gs>
            </a:gsLst>
            <a:lin ang="162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Event</a:t>
            </a:r>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Experience</a:t>
            </a:r>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endParaRPr sz="800">
              <a:solidFill>
                <a:schemeClr val="dk1"/>
              </a:solidFill>
              <a:latin typeface="Arial"/>
              <a:ea typeface="Arial"/>
              <a:cs typeface="Arial"/>
              <a:sym typeface="Arial"/>
            </a:endParaRPr>
          </a:p>
          <a:p>
            <a:pPr marL="0" marR="0" lvl="0" indent="0" algn="ctr" rtl="0">
              <a:spcBef>
                <a:spcPts val="0"/>
              </a:spcBef>
              <a:spcAft>
                <a:spcPts val="0"/>
              </a:spcAft>
              <a:buNone/>
            </a:pPr>
            <a:endParaRPr sz="80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Effect</a:t>
            </a:r>
            <a:endParaRPr/>
          </a:p>
          <a:p>
            <a:pPr marL="0" marR="0" lvl="0" indent="0" algn="ctr" rtl="0">
              <a:spcBef>
                <a:spcPts val="0"/>
              </a:spcBef>
              <a:spcAft>
                <a:spcPts val="0"/>
              </a:spcAft>
              <a:buNone/>
            </a:pPr>
            <a:endParaRPr sz="1600">
              <a:solidFill>
                <a:schemeClr val="dk1"/>
              </a:solidFill>
              <a:latin typeface="Arial"/>
              <a:ea typeface="Arial"/>
              <a:cs typeface="Arial"/>
              <a:sym typeface="Arial"/>
            </a:endParaRPr>
          </a:p>
          <a:p>
            <a:pPr marL="0" marR="0" lvl="0" indent="0" algn="ctr" rtl="0">
              <a:spcBef>
                <a:spcPts val="0"/>
              </a:spcBef>
              <a:spcAft>
                <a:spcPts val="0"/>
              </a:spcAft>
              <a:buNone/>
            </a:pPr>
            <a:endParaRPr sz="1600">
              <a:solidFill>
                <a:schemeClr val="dk1"/>
              </a:solidFill>
              <a:latin typeface="Arial"/>
              <a:ea typeface="Arial"/>
              <a:cs typeface="Arial"/>
              <a:sym typeface="Arial"/>
            </a:endParaRPr>
          </a:p>
          <a:p>
            <a:pPr marL="0" marR="0" lvl="0" indent="0" algn="ctr" rtl="0">
              <a:spcBef>
                <a:spcPts val="0"/>
              </a:spcBef>
              <a:spcAft>
                <a:spcPts val="0"/>
              </a:spcAft>
              <a:buNone/>
            </a:pPr>
            <a:endParaRPr sz="2500">
              <a:solidFill>
                <a:schemeClr val="dk1"/>
              </a:solidFill>
              <a:latin typeface="Arial"/>
              <a:ea typeface="Arial"/>
              <a:cs typeface="Arial"/>
              <a:sym typeface="Arial"/>
            </a:endParaRPr>
          </a:p>
        </p:txBody>
      </p:sp>
      <p:sp>
        <p:nvSpPr>
          <p:cNvPr id="444" name="Google Shape;444;p66"/>
          <p:cNvSpPr txBox="1"/>
          <p:nvPr/>
        </p:nvSpPr>
        <p:spPr>
          <a:xfrm>
            <a:off x="-55022" y="1004949"/>
            <a:ext cx="1624012" cy="1206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1800">
                <a:solidFill>
                  <a:schemeClr val="dk1"/>
                </a:solidFill>
                <a:latin typeface="Arial"/>
                <a:ea typeface="Arial"/>
                <a:cs typeface="Arial"/>
                <a:sym typeface="Arial"/>
              </a:rPr>
              <a:t>Event Variables</a:t>
            </a:r>
            <a:endParaRPr/>
          </a:p>
          <a:p>
            <a:pPr marL="0" marR="0" lvl="0" indent="0" algn="r" rtl="0">
              <a:spcBef>
                <a:spcPts val="0"/>
              </a:spcBef>
              <a:spcAft>
                <a:spcPts val="0"/>
              </a:spcAft>
              <a:buNone/>
            </a:pPr>
            <a:endParaRPr sz="2000">
              <a:solidFill>
                <a:schemeClr val="dk1"/>
              </a:solidFill>
              <a:latin typeface="Arial"/>
              <a:ea typeface="Arial"/>
              <a:cs typeface="Arial"/>
              <a:sym typeface="Arial"/>
            </a:endParaRPr>
          </a:p>
        </p:txBody>
      </p:sp>
      <p:sp>
        <p:nvSpPr>
          <p:cNvPr id="445" name="Google Shape;445;p66"/>
          <p:cNvSpPr txBox="1"/>
          <p:nvPr/>
        </p:nvSpPr>
        <p:spPr>
          <a:xfrm>
            <a:off x="40228" y="2445636"/>
            <a:ext cx="1611312" cy="9461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Risk</a:t>
            </a:r>
            <a:endParaRPr/>
          </a:p>
          <a:p>
            <a:pPr marL="0" marR="0" lvl="0" indent="0" algn="ctr" rtl="0">
              <a:spcBef>
                <a:spcPts val="0"/>
              </a:spcBef>
              <a:spcAft>
                <a:spcPts val="0"/>
              </a:spcAft>
              <a:buNone/>
            </a:pPr>
            <a:r>
              <a:rPr lang="en-US" sz="2000">
                <a:solidFill>
                  <a:schemeClr val="dk1"/>
                </a:solidFill>
                <a:latin typeface="Arial"/>
                <a:ea typeface="Arial"/>
                <a:cs typeface="Arial"/>
                <a:sym typeface="Arial"/>
              </a:rPr>
              <a:t>Factors</a:t>
            </a:r>
            <a:endParaRPr/>
          </a:p>
        </p:txBody>
      </p:sp>
      <p:cxnSp>
        <p:nvCxnSpPr>
          <p:cNvPr id="446" name="Google Shape;446;p66"/>
          <p:cNvCxnSpPr/>
          <p:nvPr/>
        </p:nvCxnSpPr>
        <p:spPr>
          <a:xfrm rot="5400000">
            <a:off x="4283512" y="4723313"/>
            <a:ext cx="685800" cy="1587"/>
          </a:xfrm>
          <a:prstGeom prst="straightConnector1">
            <a:avLst/>
          </a:prstGeom>
          <a:noFill/>
          <a:ln w="9525" cap="flat" cmpd="sng">
            <a:solidFill>
              <a:schemeClr val="dk1"/>
            </a:solidFill>
            <a:prstDash val="solid"/>
            <a:round/>
            <a:headEnd type="none" w="med" len="med"/>
            <a:tailEnd type="stealth" w="med" len="med"/>
          </a:ln>
        </p:spPr>
      </p:cxnSp>
      <p:graphicFrame>
        <p:nvGraphicFramePr>
          <p:cNvPr id="447" name="Google Shape;447;p66"/>
          <p:cNvGraphicFramePr/>
          <p:nvPr/>
        </p:nvGraphicFramePr>
        <p:xfrm>
          <a:off x="1597565" y="983957"/>
          <a:ext cx="3000000" cy="3000000"/>
        </p:xfrm>
        <a:graphic>
          <a:graphicData uri="http://schemas.openxmlformats.org/drawingml/2006/table">
            <a:tbl>
              <a:tblPr>
                <a:noFill/>
                <a:tableStyleId>{5A0640D9-E466-4DFD-B763-73CD19B2112B}</a:tableStyleId>
              </a:tblPr>
              <a:tblGrid>
                <a:gridCol w="20574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203200">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i="0" u="none" strike="noStrike" cap="none">
                          <a:solidFill>
                            <a:schemeClr val="dk1"/>
                          </a:solidFill>
                          <a:latin typeface="Noto Sans Symbols"/>
                          <a:ea typeface="Noto Sans Symbols"/>
                          <a:cs typeface="Noto Sans Symbols"/>
                          <a:sym typeface="Noto Sans Symbols"/>
                        </a:rPr>
                        <a:t>🡻</a:t>
                      </a:r>
                      <a:r>
                        <a:rPr lang="en-US" sz="1000" b="1" i="0" u="none" strike="noStrike" cap="none">
                          <a:solidFill>
                            <a:schemeClr val="dk1"/>
                          </a:solidFill>
                          <a:latin typeface="Arial"/>
                          <a:ea typeface="Arial"/>
                          <a:cs typeface="Arial"/>
                          <a:sym typeface="Arial"/>
                        </a:rPr>
                        <a:t> Predictability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EF97">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i="0" u="none" strike="noStrike" cap="none">
                        <a:solidFill>
                          <a:schemeClr val="lt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i="0" u="none" strike="noStrike" cap="none">
                        <a:solidFill>
                          <a:schemeClr val="lt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i="0" u="none" strike="noStrike" cap="none">
                        <a:solidFill>
                          <a:schemeClr val="lt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i="0" u="none" strike="noStrike" cap="none">
                          <a:solidFill>
                            <a:schemeClr val="dk1"/>
                          </a:solidFill>
                          <a:latin typeface="Noto Sans Symbols"/>
                          <a:ea typeface="Noto Sans Symbols"/>
                          <a:cs typeface="Noto Sans Symbols"/>
                          <a:sym typeface="Noto Sans Symbols"/>
                        </a:rPr>
                        <a:t>🡹</a:t>
                      </a:r>
                      <a:r>
                        <a:rPr lang="en-US" sz="1000" b="1" i="0" u="none" strike="noStrike" cap="none">
                          <a:solidFill>
                            <a:schemeClr val="dk1"/>
                          </a:solidFill>
                          <a:latin typeface="Arial"/>
                          <a:ea typeface="Arial"/>
                          <a:cs typeface="Arial"/>
                          <a:sym typeface="Arial"/>
                        </a:rPr>
                        <a:t> Consequences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9A">
                        <a:alpha val="49803"/>
                      </a:srgbClr>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extLst>
                  <a:ext uri="{0D108BD9-81ED-4DB2-BD59-A6C34878D82A}">
                    <a16:rowId xmlns:a16="http://schemas.microsoft.com/office/drawing/2014/main" val="10001"/>
                  </a:ext>
                </a:extLst>
              </a:tr>
              <a:tr h="127000">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Crisis Event</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9A">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extLst>
                  <a:ext uri="{0D108BD9-81ED-4DB2-BD59-A6C34878D82A}">
                    <a16:rowId xmlns:a16="http://schemas.microsoft.com/office/drawing/2014/main" val="10002"/>
                  </a:ext>
                </a:extLst>
              </a:tr>
              <a:tr h="0">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49803"/>
                      </a:srgbClr>
                    </a:solidFill>
                  </a:tcPr>
                </a:tc>
                <a:extLst>
                  <a:ext uri="{0D108BD9-81ED-4DB2-BD59-A6C34878D82A}">
                    <a16:rowId xmlns:a16="http://schemas.microsoft.com/office/drawing/2014/main" val="10003"/>
                  </a:ext>
                </a:extLst>
              </a:tr>
              <a:tr h="142875">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i="0" u="none" strike="noStrike" cap="none">
                          <a:solidFill>
                            <a:schemeClr val="dk1"/>
                          </a:solidFill>
                          <a:latin typeface="Noto Sans Symbols"/>
                          <a:ea typeface="Noto Sans Symbols"/>
                          <a:cs typeface="Noto Sans Symbols"/>
                          <a:sym typeface="Noto Sans Symbols"/>
                        </a:rPr>
                        <a:t>🡹</a:t>
                      </a:r>
                      <a:r>
                        <a:rPr lang="en-US" sz="1000" b="1" i="0" u="none" strike="noStrike" cap="none">
                          <a:solidFill>
                            <a:schemeClr val="dk1"/>
                          </a:solidFill>
                          <a:latin typeface="Arial"/>
                          <a:ea typeface="Arial"/>
                          <a:cs typeface="Arial"/>
                          <a:sym typeface="Arial"/>
                        </a:rPr>
                        <a:t> Duration</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9A">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i="0" u="none" strike="noStrike" cap="none">
                          <a:solidFill>
                            <a:schemeClr val="dk1"/>
                          </a:solidFill>
                          <a:latin typeface="Noto Sans Symbols"/>
                          <a:ea typeface="Noto Sans Symbols"/>
                          <a:cs typeface="Noto Sans Symbols"/>
                          <a:sym typeface="Noto Sans Symbols"/>
                        </a:rPr>
                        <a:t>🡹</a:t>
                      </a:r>
                      <a:r>
                        <a:rPr lang="en-US" sz="1000" b="1" i="0" u="none" strike="noStrike" cap="none">
                          <a:solidFill>
                            <a:schemeClr val="dk1"/>
                          </a:solidFill>
                          <a:latin typeface="Arial"/>
                          <a:ea typeface="Arial"/>
                          <a:cs typeface="Arial"/>
                          <a:sym typeface="Arial"/>
                        </a:rPr>
                        <a:t> Intensity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9A">
                        <a:alpha val="49803"/>
                      </a:srgbClr>
                    </a:solidFill>
                  </a:tcPr>
                </a:tc>
                <a:extLst>
                  <a:ext uri="{0D108BD9-81ED-4DB2-BD59-A6C34878D82A}">
                    <a16:rowId xmlns:a16="http://schemas.microsoft.com/office/drawing/2014/main" val="10004"/>
                  </a:ext>
                </a:extLst>
              </a:tr>
            </a:tbl>
          </a:graphicData>
        </a:graphic>
      </p:graphicFrame>
      <p:cxnSp>
        <p:nvCxnSpPr>
          <p:cNvPr id="448" name="Google Shape;448;p66"/>
          <p:cNvCxnSpPr/>
          <p:nvPr/>
        </p:nvCxnSpPr>
        <p:spPr>
          <a:xfrm rot="10800000" flipH="1">
            <a:off x="3656553" y="1702601"/>
            <a:ext cx="231281" cy="271956"/>
          </a:xfrm>
          <a:prstGeom prst="straightConnector1">
            <a:avLst/>
          </a:prstGeom>
          <a:noFill/>
          <a:ln w="9525" cap="flat" cmpd="sng">
            <a:solidFill>
              <a:schemeClr val="dk1"/>
            </a:solidFill>
            <a:prstDash val="solid"/>
            <a:round/>
            <a:headEnd type="none" w="med" len="med"/>
            <a:tailEnd type="stealth" w="med" len="med"/>
          </a:ln>
        </p:spPr>
      </p:cxnSp>
      <p:cxnSp>
        <p:nvCxnSpPr>
          <p:cNvPr id="449" name="Google Shape;449;p66"/>
          <p:cNvCxnSpPr/>
          <p:nvPr/>
        </p:nvCxnSpPr>
        <p:spPr>
          <a:xfrm>
            <a:off x="3656553" y="1212557"/>
            <a:ext cx="214859" cy="255534"/>
          </a:xfrm>
          <a:prstGeom prst="straightConnector1">
            <a:avLst/>
          </a:prstGeom>
          <a:noFill/>
          <a:ln w="9525" cap="flat" cmpd="sng">
            <a:solidFill>
              <a:schemeClr val="dk1"/>
            </a:solidFill>
            <a:prstDash val="solid"/>
            <a:round/>
            <a:headEnd type="none" w="med" len="med"/>
            <a:tailEnd type="stealth" w="med" len="med"/>
          </a:ln>
        </p:spPr>
      </p:cxnSp>
      <p:cxnSp>
        <p:nvCxnSpPr>
          <p:cNvPr id="450" name="Google Shape;450;p66"/>
          <p:cNvCxnSpPr/>
          <p:nvPr/>
        </p:nvCxnSpPr>
        <p:spPr>
          <a:xfrm flipH="1">
            <a:off x="5486282" y="1212557"/>
            <a:ext cx="226083" cy="254000"/>
          </a:xfrm>
          <a:prstGeom prst="straightConnector1">
            <a:avLst/>
          </a:prstGeom>
          <a:noFill/>
          <a:ln w="9525" cap="flat" cmpd="sng">
            <a:solidFill>
              <a:schemeClr val="dk1"/>
            </a:solidFill>
            <a:prstDash val="solid"/>
            <a:round/>
            <a:headEnd type="none" w="med" len="med"/>
            <a:tailEnd type="stealth" w="med" len="med"/>
          </a:ln>
        </p:spPr>
      </p:cxnSp>
      <p:cxnSp>
        <p:nvCxnSpPr>
          <p:cNvPr id="451" name="Google Shape;451;p66"/>
          <p:cNvCxnSpPr/>
          <p:nvPr/>
        </p:nvCxnSpPr>
        <p:spPr>
          <a:xfrm rot="10800000">
            <a:off x="5477086" y="1713113"/>
            <a:ext cx="235279" cy="228600"/>
          </a:xfrm>
          <a:prstGeom prst="straightConnector1">
            <a:avLst/>
          </a:prstGeom>
          <a:noFill/>
          <a:ln w="9525" cap="flat" cmpd="sng">
            <a:solidFill>
              <a:schemeClr val="dk1"/>
            </a:solidFill>
            <a:prstDash val="solid"/>
            <a:round/>
            <a:headEnd type="none" w="med" len="med"/>
            <a:tailEnd type="stealth" w="med" len="med"/>
          </a:ln>
        </p:spPr>
      </p:cxnSp>
      <p:graphicFrame>
        <p:nvGraphicFramePr>
          <p:cNvPr id="452" name="Google Shape;452;p66"/>
          <p:cNvGraphicFramePr/>
          <p:nvPr/>
        </p:nvGraphicFramePr>
        <p:xfrm>
          <a:off x="1624553" y="2819107"/>
          <a:ext cx="3000000" cy="3000000"/>
        </p:xfrm>
        <a:graphic>
          <a:graphicData uri="http://schemas.openxmlformats.org/drawingml/2006/table">
            <a:tbl>
              <a:tblPr>
                <a:noFill/>
                <a:tableStyleId>{5A0640D9-E466-4DFD-B763-73CD19B2112B}</a:tableStyleId>
              </a:tblPr>
              <a:tblGrid>
                <a:gridCol w="2001825">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259300">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9300">
                <a:tc>
                  <a:txBody>
                    <a:bodyPr/>
                    <a:lstStyle/>
                    <a:p>
                      <a:pPr marL="0" marR="0" lvl="0" indent="0" algn="ctr" rtl="0">
                        <a:lnSpc>
                          <a:spcPct val="100000"/>
                        </a:lnSpc>
                        <a:spcBef>
                          <a:spcPts val="0"/>
                        </a:spcBef>
                        <a:spcAft>
                          <a:spcPts val="0"/>
                        </a:spcAft>
                        <a:buClr>
                          <a:srgbClr val="000000"/>
                        </a:buClr>
                        <a:buSzPts val="1100"/>
                        <a:buFont typeface="Noto Sans Symbols"/>
                        <a:buNone/>
                      </a:pPr>
                      <a:r>
                        <a:rPr lang="en-US" sz="1100" b="1" i="0" u="none" strike="noStrike" cap="none">
                          <a:solidFill>
                            <a:srgbClr val="000000"/>
                          </a:solidFill>
                          <a:latin typeface="Noto Sans Symbols"/>
                          <a:ea typeface="Noto Sans Symbols"/>
                          <a:cs typeface="Noto Sans Symbols"/>
                          <a:sym typeface="Noto Sans Symbols"/>
                        </a:rPr>
                        <a:t>🡹</a:t>
                      </a:r>
                      <a:r>
                        <a:rPr lang="en-US" sz="1100" b="1" i="0" u="none" strike="noStrike" cap="none">
                          <a:solidFill>
                            <a:srgbClr val="000000"/>
                          </a:solidFill>
                          <a:latin typeface="Arial"/>
                          <a:ea typeface="Arial"/>
                          <a:cs typeface="Arial"/>
                          <a:sym typeface="Arial"/>
                        </a:rPr>
                        <a:t> Exposure</a:t>
                      </a:r>
                      <a:endParaRPr/>
                    </a:p>
                  </a:txBody>
                  <a:tcPr marL="91450" marR="91450" marT="45775" marB="457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E0FF"/>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txBody>
                  <a:tcPr marL="91450" marR="91450" marT="45775" marB="45775">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rgbClr val="000000"/>
                        </a:buClr>
                        <a:buSzPts val="1100"/>
                        <a:buFont typeface="Noto Sans Symbols"/>
                        <a:buNone/>
                      </a:pPr>
                      <a:r>
                        <a:rPr lang="en-US" sz="1100" b="1" i="0" u="none" strike="noStrike" cap="none">
                          <a:solidFill>
                            <a:srgbClr val="000000"/>
                          </a:solidFill>
                          <a:latin typeface="Noto Sans Symbols"/>
                          <a:ea typeface="Noto Sans Symbols"/>
                          <a:cs typeface="Noto Sans Symbols"/>
                          <a:sym typeface="Noto Sans Symbols"/>
                        </a:rPr>
                        <a:t>🡹</a:t>
                      </a:r>
                      <a:r>
                        <a:rPr lang="en-US" sz="1100" b="1" i="0" u="none" strike="noStrike" cap="none">
                          <a:solidFill>
                            <a:srgbClr val="000000"/>
                          </a:solidFill>
                          <a:latin typeface="Arial"/>
                          <a:ea typeface="Arial"/>
                          <a:cs typeface="Arial"/>
                          <a:sym typeface="Arial"/>
                        </a:rPr>
                        <a:t> Vulnerability</a:t>
                      </a:r>
                      <a:endParaRPr/>
                    </a:p>
                  </a:txBody>
                  <a:tcPr marL="91450" marR="91450" marT="45775" marB="457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alpha val="49803"/>
                      </a:srgbClr>
                    </a:solidFill>
                  </a:tcPr>
                </a:tc>
                <a:extLst>
                  <a:ext uri="{0D108BD9-81ED-4DB2-BD59-A6C34878D82A}">
                    <a16:rowId xmlns:a16="http://schemas.microsoft.com/office/drawing/2014/main" val="10001"/>
                  </a:ext>
                </a:extLst>
              </a:tr>
              <a:tr h="259300">
                <a:tc>
                  <a:txBody>
                    <a:bodyPr/>
                    <a:lstStyle/>
                    <a:p>
                      <a:pPr marL="0" marR="0" lvl="0" indent="0" algn="ctr" rtl="0">
                        <a:lnSpc>
                          <a:spcPct val="100000"/>
                        </a:lnSpc>
                        <a:spcBef>
                          <a:spcPts val="0"/>
                        </a:spcBef>
                        <a:spcAft>
                          <a:spcPts val="0"/>
                        </a:spcAft>
                        <a:buClr>
                          <a:schemeClr val="dk1"/>
                        </a:buClr>
                        <a:buSzPts val="1100"/>
                        <a:buFont typeface="Arial"/>
                        <a:buNone/>
                      </a:pPr>
                      <a:endParaRPr sz="1100" b="1" i="0" u="none" strike="noStrike" cap="none">
                        <a:solidFill>
                          <a:srgbClr val="000000"/>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i="0" u="none" strike="noStrike" cap="none">
                        <a:solidFill>
                          <a:srgbClr val="000000"/>
                        </a:solidFill>
                        <a:latin typeface="Arial"/>
                        <a:ea typeface="Arial"/>
                        <a:cs typeface="Arial"/>
                        <a:sym typeface="Arial"/>
                      </a:endParaRPr>
                    </a:p>
                  </a:txBody>
                  <a:tcPr marL="91450" marR="91450" marT="45775" marB="45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alpha val="49803"/>
                      </a:srgbClr>
                    </a:solidFill>
                  </a:tcPr>
                </a:tc>
                <a:extLst>
                  <a:ext uri="{0D108BD9-81ED-4DB2-BD59-A6C34878D82A}">
                    <a16:rowId xmlns:a16="http://schemas.microsoft.com/office/drawing/2014/main" val="10002"/>
                  </a:ext>
                </a:extLst>
              </a:tr>
            </a:tbl>
          </a:graphicData>
        </a:graphic>
      </p:graphicFrame>
      <p:sp>
        <p:nvSpPr>
          <p:cNvPr id="453" name="Google Shape;453;p66"/>
          <p:cNvSpPr txBox="1"/>
          <p:nvPr/>
        </p:nvSpPr>
        <p:spPr>
          <a:xfrm>
            <a:off x="1822990" y="3936707"/>
            <a:ext cx="1612900" cy="5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Arial"/>
                <a:ea typeface="Arial"/>
                <a:cs typeface="Arial"/>
                <a:sym typeface="Arial"/>
              </a:rPr>
              <a:t>Early Warning Signs</a:t>
            </a:r>
            <a:endParaRPr/>
          </a:p>
          <a:p>
            <a:pPr marL="0" marR="0" lvl="0" indent="0" algn="ctr" rtl="0">
              <a:spcBef>
                <a:spcPts val="0"/>
              </a:spcBef>
              <a:spcAft>
                <a:spcPts val="0"/>
              </a:spcAft>
              <a:buNone/>
            </a:pPr>
            <a:r>
              <a:rPr lang="en-US" sz="900">
                <a:solidFill>
                  <a:schemeClr val="dk1"/>
                </a:solidFill>
                <a:latin typeface="Arial"/>
                <a:ea typeface="Arial"/>
                <a:cs typeface="Arial"/>
                <a:sym typeface="Arial"/>
              </a:rPr>
              <a:t>(reactions displayed during impact and recoil phases)</a:t>
            </a:r>
            <a:endParaRPr/>
          </a:p>
        </p:txBody>
      </p:sp>
      <p:sp>
        <p:nvSpPr>
          <p:cNvPr id="454" name="Google Shape;454;p66"/>
          <p:cNvSpPr txBox="1"/>
          <p:nvPr/>
        </p:nvSpPr>
        <p:spPr>
          <a:xfrm>
            <a:off x="1918240" y="5092407"/>
            <a:ext cx="16129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Arial"/>
                <a:ea typeface="Arial"/>
                <a:cs typeface="Arial"/>
                <a:sym typeface="Arial"/>
              </a:rPr>
              <a:t>Enduring Warning Signs</a:t>
            </a:r>
            <a:endParaRPr/>
          </a:p>
          <a:p>
            <a:pPr marL="0" marR="0" lvl="0" indent="0" algn="ctr" rtl="0">
              <a:spcBef>
                <a:spcPts val="0"/>
              </a:spcBef>
              <a:spcAft>
                <a:spcPts val="0"/>
              </a:spcAft>
              <a:buNone/>
            </a:pPr>
            <a:r>
              <a:rPr lang="en-US" sz="900">
                <a:solidFill>
                  <a:schemeClr val="dk1"/>
                </a:solidFill>
                <a:latin typeface="Arial"/>
                <a:ea typeface="Arial"/>
                <a:cs typeface="Arial"/>
                <a:sym typeface="Arial"/>
              </a:rPr>
              <a:t>(reactions displayed during postimpact and recovery/reconstruction phases)</a:t>
            </a:r>
            <a:endParaRPr/>
          </a:p>
        </p:txBody>
      </p:sp>
      <p:cxnSp>
        <p:nvCxnSpPr>
          <p:cNvPr id="455" name="Google Shape;455;p66"/>
          <p:cNvCxnSpPr/>
          <p:nvPr/>
        </p:nvCxnSpPr>
        <p:spPr>
          <a:xfrm rot="10800000" flipH="1">
            <a:off x="3626390" y="2682435"/>
            <a:ext cx="386213" cy="398610"/>
          </a:xfrm>
          <a:prstGeom prst="straightConnector1">
            <a:avLst/>
          </a:prstGeom>
          <a:noFill/>
          <a:ln w="9525" cap="flat" cmpd="sng">
            <a:solidFill>
              <a:schemeClr val="dk1"/>
            </a:solidFill>
            <a:prstDash val="solid"/>
            <a:round/>
            <a:headEnd type="none" w="med" len="med"/>
            <a:tailEnd type="stealth" w="med" len="med"/>
          </a:ln>
        </p:spPr>
      </p:cxnSp>
      <p:cxnSp>
        <p:nvCxnSpPr>
          <p:cNvPr id="456" name="Google Shape;456;p66"/>
          <p:cNvCxnSpPr/>
          <p:nvPr/>
        </p:nvCxnSpPr>
        <p:spPr>
          <a:xfrm rot="10800000">
            <a:off x="5294853" y="2682435"/>
            <a:ext cx="387185" cy="404084"/>
          </a:xfrm>
          <a:prstGeom prst="straightConnector1">
            <a:avLst/>
          </a:prstGeom>
          <a:noFill/>
          <a:ln w="9525" cap="flat" cmpd="sng">
            <a:solidFill>
              <a:schemeClr val="dk1"/>
            </a:solidFill>
            <a:prstDash val="solid"/>
            <a:round/>
            <a:headEnd type="none" w="med" len="med"/>
            <a:tailEnd type="stealth" w="med" len="med"/>
          </a:ln>
        </p:spPr>
      </p:cxnSp>
      <p:sp>
        <p:nvSpPr>
          <p:cNvPr id="457" name="Google Shape;457;p66"/>
          <p:cNvSpPr txBox="1"/>
          <p:nvPr/>
        </p:nvSpPr>
        <p:spPr>
          <a:xfrm>
            <a:off x="6166390" y="3962107"/>
            <a:ext cx="1041400"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Arial"/>
                <a:ea typeface="Arial"/>
                <a:cs typeface="Arial"/>
                <a:sym typeface="Arial"/>
              </a:rPr>
              <a:t>Common Reactions</a:t>
            </a:r>
            <a:endParaRPr/>
          </a:p>
        </p:txBody>
      </p:sp>
      <p:sp>
        <p:nvSpPr>
          <p:cNvPr id="458" name="Google Shape;458;p66"/>
          <p:cNvSpPr txBox="1"/>
          <p:nvPr/>
        </p:nvSpPr>
        <p:spPr>
          <a:xfrm>
            <a:off x="5861590" y="5232107"/>
            <a:ext cx="16637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Arial"/>
                <a:ea typeface="Arial"/>
                <a:cs typeface="Arial"/>
                <a:sym typeface="Arial"/>
              </a:rPr>
              <a:t>Mental</a:t>
            </a:r>
            <a:endParaRPr/>
          </a:p>
          <a:p>
            <a:pPr marL="0" marR="0" lvl="0" indent="0" algn="ctr" rtl="0">
              <a:spcBef>
                <a:spcPts val="0"/>
              </a:spcBef>
              <a:spcAft>
                <a:spcPts val="0"/>
              </a:spcAft>
              <a:buNone/>
            </a:pPr>
            <a:r>
              <a:rPr lang="en-US" sz="1200" b="1">
                <a:solidFill>
                  <a:schemeClr val="dk1"/>
                </a:solidFill>
                <a:latin typeface="Arial"/>
                <a:ea typeface="Arial"/>
                <a:cs typeface="Arial"/>
                <a:sym typeface="Arial"/>
              </a:rPr>
              <a:t>Illness</a:t>
            </a:r>
            <a:endParaRPr sz="1200" b="1">
              <a:solidFill>
                <a:schemeClr val="dk1"/>
              </a:solidFill>
              <a:latin typeface="Arial"/>
              <a:ea typeface="Arial"/>
              <a:cs typeface="Arial"/>
              <a:sym typeface="Arial"/>
            </a:endParaRPr>
          </a:p>
        </p:txBody>
      </p:sp>
      <p:cxnSp>
        <p:nvCxnSpPr>
          <p:cNvPr id="459" name="Google Shape;459;p66"/>
          <p:cNvCxnSpPr>
            <a:stCxn id="457" idx="2"/>
            <a:endCxn id="458" idx="0"/>
          </p:cNvCxnSpPr>
          <p:nvPr/>
        </p:nvCxnSpPr>
        <p:spPr>
          <a:xfrm>
            <a:off x="6687090" y="4424070"/>
            <a:ext cx="6300" cy="807900"/>
          </a:xfrm>
          <a:prstGeom prst="straightConnector1">
            <a:avLst/>
          </a:prstGeom>
          <a:noFill/>
          <a:ln w="9525" cap="flat" cmpd="sng">
            <a:solidFill>
              <a:schemeClr val="dk1"/>
            </a:solidFill>
            <a:prstDash val="solid"/>
            <a:round/>
            <a:headEnd type="stealth" w="med" len="med"/>
            <a:tailEnd type="stealth" w="med" len="med"/>
          </a:ln>
        </p:spPr>
      </p:cxnSp>
      <p:pic>
        <p:nvPicPr>
          <p:cNvPr id="460" name="Google Shape;460;p66"/>
          <p:cNvPicPr preferRelativeResize="0"/>
          <p:nvPr/>
        </p:nvPicPr>
        <p:blipFill rotWithShape="1">
          <a:blip r:embed="rId3">
            <a:alphaModFix/>
          </a:blip>
          <a:srcRect/>
          <a:stretch/>
        </p:blipFill>
        <p:spPr>
          <a:xfrm>
            <a:off x="3656553" y="3692210"/>
            <a:ext cx="2055812" cy="1014412"/>
          </a:xfrm>
          <a:prstGeom prst="rect">
            <a:avLst/>
          </a:prstGeom>
          <a:noFill/>
          <a:ln>
            <a:noFill/>
          </a:ln>
        </p:spPr>
      </p:pic>
      <p:sp>
        <p:nvSpPr>
          <p:cNvPr id="461" name="Google Shape;461;p66"/>
          <p:cNvSpPr txBox="1"/>
          <p:nvPr/>
        </p:nvSpPr>
        <p:spPr>
          <a:xfrm>
            <a:off x="3935953" y="3890670"/>
            <a:ext cx="1358900" cy="6000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Times"/>
                <a:ea typeface="Times"/>
                <a:cs typeface="Times"/>
                <a:sym typeface="Times"/>
              </a:rPr>
              <a:t>  </a:t>
            </a:r>
            <a:r>
              <a:rPr lang="en-US" sz="1100" b="1">
                <a:solidFill>
                  <a:schemeClr val="lt1"/>
                </a:solidFill>
                <a:latin typeface="Arial"/>
                <a:ea typeface="Arial"/>
                <a:cs typeface="Arial"/>
                <a:sym typeface="Arial"/>
              </a:rPr>
              <a:t>Initial Crisis Reactions</a:t>
            </a:r>
            <a:endParaRPr/>
          </a:p>
          <a:p>
            <a:pPr marL="0" marR="0" lvl="0" indent="0" algn="ctr" rtl="0">
              <a:spcBef>
                <a:spcPts val="0"/>
              </a:spcBef>
              <a:spcAft>
                <a:spcPts val="0"/>
              </a:spcAft>
              <a:buNone/>
            </a:pPr>
            <a:endParaRPr sz="1100">
              <a:solidFill>
                <a:schemeClr val="dk1"/>
              </a:solidFill>
              <a:latin typeface="Times"/>
              <a:ea typeface="Times"/>
              <a:cs typeface="Times"/>
              <a:sym typeface="Times"/>
            </a:endParaRPr>
          </a:p>
        </p:txBody>
      </p:sp>
      <p:pic>
        <p:nvPicPr>
          <p:cNvPr id="462" name="Google Shape;462;p66"/>
          <p:cNvPicPr preferRelativeResize="0"/>
          <p:nvPr/>
        </p:nvPicPr>
        <p:blipFill rotWithShape="1">
          <a:blip r:embed="rId3">
            <a:alphaModFix/>
          </a:blip>
          <a:srcRect/>
          <a:stretch/>
        </p:blipFill>
        <p:spPr>
          <a:xfrm>
            <a:off x="3656553" y="4955882"/>
            <a:ext cx="2055812" cy="1014413"/>
          </a:xfrm>
          <a:prstGeom prst="rect">
            <a:avLst/>
          </a:prstGeom>
          <a:noFill/>
          <a:ln>
            <a:noFill/>
          </a:ln>
        </p:spPr>
      </p:pic>
      <p:sp>
        <p:nvSpPr>
          <p:cNvPr id="463" name="Google Shape;463;p66"/>
          <p:cNvSpPr txBox="1"/>
          <p:nvPr/>
        </p:nvSpPr>
        <p:spPr>
          <a:xfrm>
            <a:off x="3939128" y="5192420"/>
            <a:ext cx="1360487" cy="6000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FFFFFF"/>
                </a:solidFill>
                <a:latin typeface="Arial"/>
                <a:ea typeface="Arial"/>
                <a:cs typeface="Arial"/>
                <a:sym typeface="Arial"/>
              </a:rPr>
              <a:t>Durable Crisis Reactions</a:t>
            </a:r>
            <a:endParaRPr/>
          </a:p>
          <a:p>
            <a:pPr marL="0" marR="0" lvl="0" indent="0" algn="ctr" rtl="0">
              <a:spcBef>
                <a:spcPts val="0"/>
              </a:spcBef>
              <a:spcAft>
                <a:spcPts val="0"/>
              </a:spcAft>
              <a:buNone/>
            </a:pPr>
            <a:endParaRPr sz="1100">
              <a:solidFill>
                <a:schemeClr val="dk1"/>
              </a:solidFill>
              <a:latin typeface="Times"/>
              <a:ea typeface="Times"/>
              <a:cs typeface="Times"/>
              <a:sym typeface="Times"/>
            </a:endParaRPr>
          </a:p>
        </p:txBody>
      </p:sp>
      <p:sp>
        <p:nvSpPr>
          <p:cNvPr id="464" name="Google Shape;464;p66"/>
          <p:cNvSpPr txBox="1"/>
          <p:nvPr/>
        </p:nvSpPr>
        <p:spPr>
          <a:xfrm>
            <a:off x="4159790" y="2439695"/>
            <a:ext cx="992188" cy="431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Arial"/>
                <a:ea typeface="Arial"/>
                <a:cs typeface="Arial"/>
                <a:sym typeface="Arial"/>
              </a:rPr>
              <a:t>Threat</a:t>
            </a:r>
            <a:endParaRPr/>
          </a:p>
          <a:p>
            <a:pPr marL="0" marR="0" lvl="0" indent="0" algn="ctr" rtl="0">
              <a:spcBef>
                <a:spcPts val="0"/>
              </a:spcBef>
              <a:spcAft>
                <a:spcPts val="0"/>
              </a:spcAft>
              <a:buNone/>
            </a:pPr>
            <a:r>
              <a:rPr lang="en-US" sz="1100" b="1">
                <a:solidFill>
                  <a:schemeClr val="dk1"/>
                </a:solidFill>
                <a:latin typeface="Arial"/>
                <a:ea typeface="Arial"/>
                <a:cs typeface="Arial"/>
                <a:sym typeface="Arial"/>
              </a:rPr>
              <a:t>Perceptions</a:t>
            </a:r>
            <a:endParaRPr/>
          </a:p>
        </p:txBody>
      </p:sp>
      <p:sp>
        <p:nvSpPr>
          <p:cNvPr id="465" name="Google Shape;465;p66"/>
          <p:cNvSpPr/>
          <p:nvPr/>
        </p:nvSpPr>
        <p:spPr>
          <a:xfrm rot="10800000">
            <a:off x="1299696" y="960045"/>
            <a:ext cx="376498" cy="1261184"/>
          </a:xfrm>
          <a:prstGeom prst="rightBrace">
            <a:avLst>
              <a:gd name="adj1" fmla="val 19485"/>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6" name="Google Shape;466;p66"/>
          <p:cNvSpPr/>
          <p:nvPr/>
        </p:nvSpPr>
        <p:spPr>
          <a:xfrm rot="10800000">
            <a:off x="1294671" y="2226714"/>
            <a:ext cx="356869" cy="1142588"/>
          </a:xfrm>
          <a:prstGeom prst="rightBrace">
            <a:avLst>
              <a:gd name="adj1" fmla="val 19485"/>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7" name="Google Shape;467;p66"/>
          <p:cNvSpPr/>
          <p:nvPr/>
        </p:nvSpPr>
        <p:spPr>
          <a:xfrm>
            <a:off x="7640993" y="3372760"/>
            <a:ext cx="376498" cy="2321011"/>
          </a:xfrm>
          <a:prstGeom prst="rightBrace">
            <a:avLst>
              <a:gd name="adj1" fmla="val 8333"/>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8" name="Google Shape;468;p66"/>
          <p:cNvSpPr/>
          <p:nvPr/>
        </p:nvSpPr>
        <p:spPr>
          <a:xfrm>
            <a:off x="7646018" y="2209041"/>
            <a:ext cx="376498" cy="1160261"/>
          </a:xfrm>
          <a:prstGeom prst="rightBrace">
            <a:avLst>
              <a:gd name="adj1" fmla="val 8333"/>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9" name="Google Shape;469;p66"/>
          <p:cNvSpPr txBox="1"/>
          <p:nvPr/>
        </p:nvSpPr>
        <p:spPr>
          <a:xfrm>
            <a:off x="4455092" y="1660633"/>
            <a:ext cx="3256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a:t>
            </a:r>
            <a:endParaRPr/>
          </a:p>
        </p:txBody>
      </p:sp>
      <p:pic>
        <p:nvPicPr>
          <p:cNvPr id="470" name="Google Shape;470;p66"/>
          <p:cNvPicPr preferRelativeResize="0"/>
          <p:nvPr/>
        </p:nvPicPr>
        <p:blipFill rotWithShape="1">
          <a:blip r:embed="rId4">
            <a:alphaModFix/>
          </a:blip>
          <a:srcRect/>
          <a:stretch/>
        </p:blipFill>
        <p:spPr>
          <a:xfrm>
            <a:off x="7504835" y="5970295"/>
            <a:ext cx="697159" cy="697159"/>
          </a:xfrm>
          <a:prstGeom prst="rect">
            <a:avLst/>
          </a:prstGeom>
          <a:noFill/>
          <a:ln>
            <a:noFill/>
          </a:ln>
        </p:spPr>
      </p:pic>
      <p:pic>
        <p:nvPicPr>
          <p:cNvPr id="471" name="Google Shape;471;p66" descr="A close up of a logo&#10;&#10;Description automatically generated"/>
          <p:cNvPicPr preferRelativeResize="0"/>
          <p:nvPr/>
        </p:nvPicPr>
        <p:blipFill rotWithShape="1">
          <a:blip r:embed="rId5">
            <a:alphaModFix amt="34000"/>
          </a:blip>
          <a:srcRect/>
          <a:stretch/>
        </p:blipFill>
        <p:spPr>
          <a:xfrm flipH="1">
            <a:off x="3835149" y="2161476"/>
            <a:ext cx="1488660" cy="1488660"/>
          </a:xfrm>
          <a:prstGeom prst="rect">
            <a:avLst/>
          </a:prstGeom>
          <a:noFill/>
          <a:ln>
            <a:noFill/>
          </a:ln>
        </p:spPr>
      </p:pic>
      <p:cxnSp>
        <p:nvCxnSpPr>
          <p:cNvPr id="472" name="Google Shape;472;p66"/>
          <p:cNvCxnSpPr/>
          <p:nvPr/>
        </p:nvCxnSpPr>
        <p:spPr>
          <a:xfrm>
            <a:off x="4620665" y="1719847"/>
            <a:ext cx="1588" cy="407579"/>
          </a:xfrm>
          <a:prstGeom prst="straightConnector1">
            <a:avLst/>
          </a:prstGeom>
          <a:noFill/>
          <a:ln w="9525" cap="flat" cmpd="sng">
            <a:solidFill>
              <a:schemeClr val="dk1"/>
            </a:solidFill>
            <a:prstDash val="solid"/>
            <a:round/>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5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7"/>
          <p:cNvSpPr txBox="1">
            <a:spLocks noGrp="1"/>
          </p:cNvSpPr>
          <p:nvPr>
            <p:ph type="title"/>
          </p:nvPr>
        </p:nvSpPr>
        <p:spPr>
          <a:xfrm>
            <a:off x="457200" y="1197758"/>
            <a:ext cx="8229600" cy="9127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US" sz="3600" b="1" u="sng"/>
              <a:t>P</a:t>
            </a:r>
            <a:r>
              <a:rPr lang="en-US" sz="3600" b="1"/>
              <a:t>rovide Interventions </a:t>
            </a:r>
            <a:r>
              <a:rPr lang="en-US" sz="3600" b="1" u="sng"/>
              <a:t>a</a:t>
            </a:r>
            <a:r>
              <a:rPr lang="en-US" sz="3600" b="1"/>
              <a:t>nd </a:t>
            </a:r>
            <a:r>
              <a:rPr lang="en-US" sz="3600" b="1" u="sng"/>
              <a:t>R</a:t>
            </a:r>
            <a:r>
              <a:rPr lang="en-US" sz="3600" b="1"/>
              <a:t>espond to Student Psychological Needs</a:t>
            </a:r>
            <a:endParaRPr/>
          </a:p>
        </p:txBody>
      </p:sp>
      <p:sp>
        <p:nvSpPr>
          <p:cNvPr id="479" name="Google Shape;479;p67"/>
          <p:cNvSpPr txBox="1">
            <a:spLocks noGrp="1"/>
          </p:cNvSpPr>
          <p:nvPr>
            <p:ph type="body" idx="1"/>
          </p:nvPr>
        </p:nvSpPr>
        <p:spPr>
          <a:xfrm>
            <a:off x="457200" y="2400008"/>
            <a:ext cx="8229600" cy="3956342"/>
          </a:xfrm>
          <a:prstGeom prst="rect">
            <a:avLst/>
          </a:prstGeom>
          <a:noFill/>
          <a:ln>
            <a:noFill/>
          </a:ln>
        </p:spPr>
        <p:txBody>
          <a:bodyPr spcFirstLastPara="1" wrap="square" lIns="91425" tIns="45700" rIns="91425" bIns="45700" anchor="t" anchorCtr="0">
            <a:normAutofit lnSpcReduction="10000"/>
          </a:bodyPr>
          <a:lstStyle/>
          <a:p>
            <a:pPr marL="514350" lvl="0" indent="-514350" algn="l" rtl="0">
              <a:lnSpc>
                <a:spcPct val="100000"/>
              </a:lnSpc>
              <a:spcBef>
                <a:spcPts val="0"/>
              </a:spcBef>
              <a:spcAft>
                <a:spcPts val="0"/>
              </a:spcAft>
              <a:buClr>
                <a:srgbClr val="000000"/>
              </a:buClr>
              <a:buSzPts val="2400"/>
              <a:buAutoNum type="arabicPeriod"/>
            </a:pPr>
            <a:r>
              <a:rPr lang="en-US" sz="2400">
                <a:solidFill>
                  <a:srgbClr val="000000"/>
                </a:solidFill>
                <a:latin typeface="Arial"/>
                <a:ea typeface="Arial"/>
                <a:cs typeface="Arial"/>
                <a:sym typeface="Arial"/>
              </a:rPr>
              <a:t>Reestablish Social Support Systems</a:t>
            </a:r>
            <a:endParaRPr sz="2400">
              <a:solidFill>
                <a:srgbClr val="000000"/>
              </a:solidFill>
            </a:endParaRPr>
          </a:p>
          <a:p>
            <a:pPr marL="514350" lvl="0" indent="-514350" algn="l" rtl="0">
              <a:lnSpc>
                <a:spcPct val="100000"/>
              </a:lnSpc>
              <a:spcBef>
                <a:spcPts val="600"/>
              </a:spcBef>
              <a:spcAft>
                <a:spcPts val="0"/>
              </a:spcAft>
              <a:buClr>
                <a:srgbClr val="000000"/>
              </a:buClr>
              <a:buSzPts val="2400"/>
              <a:buAutoNum type="arabicPeriod"/>
            </a:pPr>
            <a:r>
              <a:rPr lang="en-US" sz="2400">
                <a:solidFill>
                  <a:srgbClr val="000000"/>
                </a:solidFill>
                <a:latin typeface="Arial"/>
                <a:ea typeface="Arial"/>
                <a:cs typeface="Arial"/>
                <a:sym typeface="Arial"/>
              </a:rPr>
              <a:t>Psychoeducation: </a:t>
            </a:r>
            <a:endParaRPr sz="2400">
              <a:solidFill>
                <a:srgbClr val="000000"/>
              </a:solidFill>
            </a:endParaRPr>
          </a:p>
          <a:p>
            <a:pPr marL="800100" lvl="1" indent="-342900" algn="l" rtl="0">
              <a:lnSpc>
                <a:spcPct val="100000"/>
              </a:lnSpc>
              <a:spcBef>
                <a:spcPts val="600"/>
              </a:spcBef>
              <a:spcAft>
                <a:spcPts val="0"/>
              </a:spcAft>
              <a:buClr>
                <a:srgbClr val="000000"/>
              </a:buClr>
              <a:buSzPts val="2000"/>
              <a:buFont typeface="Noto Sans Symbols"/>
              <a:buChar char="▪"/>
            </a:pPr>
            <a:r>
              <a:rPr lang="en-US" sz="2000">
                <a:solidFill>
                  <a:srgbClr val="000000"/>
                </a:solidFill>
              </a:rPr>
              <a:t>Empower Survivors, Caregivers, and Teachers</a:t>
            </a:r>
            <a:endParaRPr/>
          </a:p>
          <a:p>
            <a:pPr marL="1371600" lvl="2" indent="-457200" algn="l" rtl="0">
              <a:lnSpc>
                <a:spcPct val="100000"/>
              </a:lnSpc>
              <a:spcBef>
                <a:spcPts val="600"/>
              </a:spcBef>
              <a:spcAft>
                <a:spcPts val="0"/>
              </a:spcAft>
              <a:buClr>
                <a:srgbClr val="000000"/>
              </a:buClr>
              <a:buSzPts val="1800"/>
              <a:buFont typeface="Noto Sans Symbols"/>
              <a:buChar char="▪"/>
            </a:pPr>
            <a:r>
              <a:rPr lang="en-US">
                <a:solidFill>
                  <a:srgbClr val="000000"/>
                </a:solidFill>
              </a:rPr>
              <a:t>Informational documents</a:t>
            </a:r>
            <a:endParaRPr/>
          </a:p>
          <a:p>
            <a:pPr marL="1371600" lvl="2" indent="-457200" algn="l" rtl="0">
              <a:lnSpc>
                <a:spcPct val="100000"/>
              </a:lnSpc>
              <a:spcBef>
                <a:spcPts val="600"/>
              </a:spcBef>
              <a:spcAft>
                <a:spcPts val="0"/>
              </a:spcAft>
              <a:buClr>
                <a:srgbClr val="000000"/>
              </a:buClr>
              <a:buSzPts val="1800"/>
              <a:buFont typeface="Noto Sans Symbols"/>
              <a:buChar char="▪"/>
            </a:pPr>
            <a:r>
              <a:rPr lang="en-US">
                <a:solidFill>
                  <a:srgbClr val="000000"/>
                </a:solidFill>
              </a:rPr>
              <a:t>Caregiver trainings</a:t>
            </a:r>
            <a:endParaRPr/>
          </a:p>
          <a:p>
            <a:pPr marL="1371600" lvl="2" indent="-457200" algn="l" rtl="0">
              <a:lnSpc>
                <a:spcPct val="100000"/>
              </a:lnSpc>
              <a:spcBef>
                <a:spcPts val="600"/>
              </a:spcBef>
              <a:spcAft>
                <a:spcPts val="0"/>
              </a:spcAft>
              <a:buClr>
                <a:srgbClr val="000000"/>
              </a:buClr>
              <a:buSzPts val="1800"/>
              <a:buFont typeface="Noto Sans Symbols"/>
              <a:buChar char="▪"/>
            </a:pPr>
            <a:r>
              <a:rPr lang="en-US">
                <a:solidFill>
                  <a:srgbClr val="000000"/>
                </a:solidFill>
              </a:rPr>
              <a:t>Classroom meetings</a:t>
            </a:r>
            <a:endParaRPr/>
          </a:p>
          <a:p>
            <a:pPr marL="1371600" lvl="2" indent="-457200" algn="l" rtl="0">
              <a:lnSpc>
                <a:spcPct val="100000"/>
              </a:lnSpc>
              <a:spcBef>
                <a:spcPts val="600"/>
              </a:spcBef>
              <a:spcAft>
                <a:spcPts val="0"/>
              </a:spcAft>
              <a:buClr>
                <a:srgbClr val="000000"/>
              </a:buClr>
              <a:buSzPts val="1800"/>
              <a:buFont typeface="Noto Sans Symbols"/>
              <a:buChar char="▪"/>
            </a:pPr>
            <a:r>
              <a:rPr lang="en-US">
                <a:solidFill>
                  <a:srgbClr val="000000"/>
                </a:solidFill>
              </a:rPr>
              <a:t>Student psychoeducational groups</a:t>
            </a:r>
            <a:endParaRPr/>
          </a:p>
          <a:p>
            <a:pPr marL="342900" lvl="0" indent="-342900" algn="l" rtl="0">
              <a:lnSpc>
                <a:spcPct val="100000"/>
              </a:lnSpc>
              <a:spcBef>
                <a:spcPts val="600"/>
              </a:spcBef>
              <a:spcAft>
                <a:spcPts val="0"/>
              </a:spcAft>
              <a:buClr>
                <a:srgbClr val="000000"/>
              </a:buClr>
              <a:buSzPts val="2400"/>
              <a:buNone/>
            </a:pPr>
            <a:r>
              <a:rPr lang="en-US" sz="2400">
                <a:solidFill>
                  <a:srgbClr val="000000"/>
                </a:solidFill>
                <a:latin typeface="Arial"/>
                <a:ea typeface="Arial"/>
                <a:cs typeface="Arial"/>
                <a:sym typeface="Arial"/>
              </a:rPr>
              <a:t>3. Psychological Interventions</a:t>
            </a:r>
            <a:endParaRPr/>
          </a:p>
          <a:p>
            <a:pPr marL="1371600" lvl="2" indent="-457200" algn="l" rtl="0">
              <a:lnSpc>
                <a:spcPct val="100000"/>
              </a:lnSpc>
              <a:spcBef>
                <a:spcPts val="600"/>
              </a:spcBef>
              <a:spcAft>
                <a:spcPts val="0"/>
              </a:spcAft>
              <a:buClr>
                <a:schemeClr val="dk1"/>
              </a:buClr>
              <a:buSzPts val="1800"/>
              <a:buFont typeface="Noto Sans Symbols"/>
              <a:buChar char="▪"/>
            </a:pPr>
            <a:r>
              <a:rPr lang="en-US"/>
              <a:t>Classroom-Based Crisis Intervention</a:t>
            </a:r>
            <a:endParaRPr/>
          </a:p>
          <a:p>
            <a:pPr marL="1371600" lvl="2" indent="-457200" algn="l" rtl="0">
              <a:lnSpc>
                <a:spcPct val="100000"/>
              </a:lnSpc>
              <a:spcBef>
                <a:spcPts val="600"/>
              </a:spcBef>
              <a:spcAft>
                <a:spcPts val="0"/>
              </a:spcAft>
              <a:buClr>
                <a:schemeClr val="dk1"/>
              </a:buClr>
              <a:buSzPts val="1800"/>
              <a:buFont typeface="Noto Sans Symbols"/>
              <a:buChar char="▪"/>
            </a:pPr>
            <a:r>
              <a:rPr lang="en-US"/>
              <a:t>Individual Crisis Intervention</a:t>
            </a:r>
            <a:endParaRPr/>
          </a:p>
          <a:p>
            <a:pPr marL="1371600" lvl="2" indent="-457200" algn="l" rtl="0">
              <a:lnSpc>
                <a:spcPct val="100000"/>
              </a:lnSpc>
              <a:spcBef>
                <a:spcPts val="600"/>
              </a:spcBef>
              <a:spcAft>
                <a:spcPts val="0"/>
              </a:spcAft>
              <a:buClr>
                <a:schemeClr val="dk1"/>
              </a:buClr>
              <a:buSzPts val="1800"/>
              <a:buFont typeface="Noto Sans Symbols"/>
              <a:buChar char="▪"/>
            </a:pPr>
            <a:r>
              <a:rPr lang="en-US"/>
              <a:t>Psychotherapeutic </a:t>
            </a:r>
            <a:r>
              <a:rPr lang="en-US">
                <a:solidFill>
                  <a:srgbClr val="000000"/>
                </a:solidFill>
              </a:rPr>
              <a:t>Treatments</a:t>
            </a:r>
            <a:endParaRPr/>
          </a:p>
        </p:txBody>
      </p:sp>
      <p:sp>
        <p:nvSpPr>
          <p:cNvPr id="480" name="Google Shape;48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8"/>
          <p:cNvSpPr txBox="1">
            <a:spLocks noGrp="1"/>
          </p:cNvSpPr>
          <p:nvPr>
            <p:ph type="title"/>
          </p:nvPr>
        </p:nvSpPr>
        <p:spPr>
          <a:xfrm>
            <a:off x="457200" y="131838"/>
            <a:ext cx="8229600" cy="91274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Arial"/>
              <a:buNone/>
            </a:pPr>
            <a:r>
              <a:rPr lang="en-US" sz="3600" b="1"/>
              <a:t>Levels of School Crisis Interventions</a:t>
            </a:r>
            <a:endParaRPr/>
          </a:p>
        </p:txBody>
      </p:sp>
      <p:sp>
        <p:nvSpPr>
          <p:cNvPr id="487" name="Google Shape;487;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88" name="Google Shape;488;p68"/>
          <p:cNvPicPr preferRelativeResize="0"/>
          <p:nvPr/>
        </p:nvPicPr>
        <p:blipFill rotWithShape="1">
          <a:blip r:embed="rId3">
            <a:alphaModFix/>
          </a:blip>
          <a:srcRect/>
          <a:stretch/>
        </p:blipFill>
        <p:spPr>
          <a:xfrm>
            <a:off x="739315" y="848568"/>
            <a:ext cx="7665370" cy="626384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495" name="Google Shape;495;p69"/>
          <p:cNvSpPr txBox="1">
            <a:spLocks noGrp="1"/>
          </p:cNvSpPr>
          <p:nvPr>
            <p:ph type="body" idx="1"/>
          </p:nvPr>
        </p:nvSpPr>
        <p:spPr>
          <a:xfrm>
            <a:off x="186813" y="2238216"/>
            <a:ext cx="8534400" cy="31194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None/>
            </a:pPr>
            <a:r>
              <a:rPr lang="en-US" sz="2400" b="1"/>
              <a:t>Specific Techniques</a:t>
            </a:r>
            <a:endParaRPr/>
          </a:p>
          <a:p>
            <a:pPr marL="914400" lvl="1" indent="-457200" algn="l" rtl="0">
              <a:lnSpc>
                <a:spcPct val="90000"/>
              </a:lnSpc>
              <a:spcBef>
                <a:spcPts val="480"/>
              </a:spcBef>
              <a:spcAft>
                <a:spcPts val="0"/>
              </a:spcAft>
              <a:buClr>
                <a:schemeClr val="dk1"/>
              </a:buClr>
              <a:buSzPts val="2400"/>
              <a:buFont typeface="Arial"/>
              <a:buChar char="•"/>
            </a:pPr>
            <a:r>
              <a:rPr lang="en-US" sz="2400"/>
              <a:t>Reunite students with their caregivers.</a:t>
            </a:r>
            <a:endParaRPr/>
          </a:p>
          <a:p>
            <a:pPr marL="914400" lvl="1" indent="-457200" algn="l" rtl="0">
              <a:lnSpc>
                <a:spcPct val="90000"/>
              </a:lnSpc>
              <a:spcBef>
                <a:spcPts val="480"/>
              </a:spcBef>
              <a:spcAft>
                <a:spcPts val="0"/>
              </a:spcAft>
              <a:buClr>
                <a:schemeClr val="dk1"/>
              </a:buClr>
              <a:buSzPts val="2400"/>
              <a:buFont typeface="Arial"/>
              <a:buChar char="•"/>
            </a:pPr>
            <a:r>
              <a:rPr lang="en-US" sz="2400"/>
              <a:t>Reunite students with their close friends, teachers, and classmates.</a:t>
            </a:r>
            <a:endParaRPr/>
          </a:p>
          <a:p>
            <a:pPr marL="914400" lvl="1" indent="-457200" algn="l" rtl="0">
              <a:lnSpc>
                <a:spcPct val="90000"/>
              </a:lnSpc>
              <a:spcBef>
                <a:spcPts val="480"/>
              </a:spcBef>
              <a:spcAft>
                <a:spcPts val="0"/>
              </a:spcAft>
              <a:buClr>
                <a:schemeClr val="dk1"/>
              </a:buClr>
              <a:buSzPts val="2400"/>
              <a:buFont typeface="Arial"/>
              <a:buChar char="•"/>
            </a:pPr>
            <a:r>
              <a:rPr lang="en-US" sz="2400"/>
              <a:t>Return to familiar school environments and routines.</a:t>
            </a:r>
            <a:endParaRPr/>
          </a:p>
          <a:p>
            <a:pPr marL="914400" lvl="1" indent="-457200" algn="l" rtl="0">
              <a:lnSpc>
                <a:spcPct val="90000"/>
              </a:lnSpc>
              <a:spcBef>
                <a:spcPts val="480"/>
              </a:spcBef>
              <a:spcAft>
                <a:spcPts val="0"/>
              </a:spcAft>
              <a:buClr>
                <a:schemeClr val="dk1"/>
              </a:buClr>
              <a:buSzPts val="2400"/>
              <a:buFont typeface="Arial"/>
              <a:buChar char="•"/>
            </a:pPr>
            <a:r>
              <a:rPr lang="en-US" sz="2400"/>
              <a:t>Facilitate community connections.</a:t>
            </a:r>
            <a:endParaRPr/>
          </a:p>
          <a:p>
            <a:pPr marL="914400" lvl="1" indent="-457200" algn="l" rtl="0">
              <a:lnSpc>
                <a:spcPct val="90000"/>
              </a:lnSpc>
              <a:spcBef>
                <a:spcPts val="480"/>
              </a:spcBef>
              <a:spcAft>
                <a:spcPts val="0"/>
              </a:spcAft>
              <a:buClr>
                <a:schemeClr val="dk1"/>
              </a:buClr>
              <a:buSzPts val="2400"/>
              <a:buFont typeface="Arial"/>
              <a:buChar char="•"/>
            </a:pPr>
            <a:r>
              <a:rPr lang="en-US" sz="2400"/>
              <a:t>Empower with caregiving/recovery knowledge.</a:t>
            </a:r>
            <a:endParaRPr/>
          </a:p>
        </p:txBody>
      </p:sp>
      <p:sp>
        <p:nvSpPr>
          <p:cNvPr id="496" name="Google Shape;496;p69"/>
          <p:cNvSpPr/>
          <p:nvPr/>
        </p:nvSpPr>
        <p:spPr>
          <a:xfrm>
            <a:off x="186813" y="1120520"/>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Re-Establish Social Support Systems</a:t>
            </a:r>
            <a:endParaRPr/>
          </a:p>
        </p:txBody>
      </p:sp>
      <p:sp>
        <p:nvSpPr>
          <p:cNvPr id="497" name="Google Shape;497;p69"/>
          <p:cNvSpPr txBox="1"/>
          <p:nvPr/>
        </p:nvSpPr>
        <p:spPr>
          <a:xfrm>
            <a:off x="0" y="6323806"/>
            <a:ext cx="6400800" cy="10683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Brock &amp; Jimerson (2004b), Klingman (2001), Vernberg et al. (1996); </a:t>
            </a:r>
            <a:endParaRPr/>
          </a:p>
          <a:p>
            <a:pPr marL="0" marR="0" lvl="0" indent="0" algn="l" rtl="0">
              <a:spcBef>
                <a:spcPts val="700"/>
              </a:spcBef>
              <a:spcAft>
                <a:spcPts val="0"/>
              </a:spcAft>
              <a:buNone/>
            </a:pPr>
            <a:endParaRPr sz="1400">
              <a:solidFill>
                <a:schemeClr val="dk1"/>
              </a:solidFill>
              <a:latin typeface="Arial"/>
              <a:ea typeface="Arial"/>
              <a:cs typeface="Arial"/>
              <a:sym typeface="Arial"/>
            </a:endParaRPr>
          </a:p>
          <a:p>
            <a:pPr marL="0" marR="0" lvl="0" indent="0" algn="l" rtl="0">
              <a:spcBef>
                <a:spcPts val="900"/>
              </a:spcBef>
              <a:spcAft>
                <a:spcPts val="0"/>
              </a:spcAft>
              <a:buNone/>
            </a:pPr>
            <a:endParaRPr sz="1800">
              <a:solidFill>
                <a:schemeClr val="dk1"/>
              </a:solidFill>
              <a:latin typeface="Arial"/>
              <a:ea typeface="Arial"/>
              <a:cs typeface="Arial"/>
              <a:sym typeface="Arial"/>
            </a:endParaRPr>
          </a:p>
        </p:txBody>
      </p:sp>
      <p:sp>
        <p:nvSpPr>
          <p:cNvPr id="498" name="Google Shape;498;p69"/>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505" name="Google Shape;505;p70"/>
          <p:cNvSpPr txBox="1">
            <a:spLocks noGrp="1"/>
          </p:cNvSpPr>
          <p:nvPr>
            <p:ph type="body" idx="1"/>
          </p:nvPr>
        </p:nvSpPr>
        <p:spPr>
          <a:xfrm>
            <a:off x="228600" y="2140973"/>
            <a:ext cx="8458200" cy="38862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400"/>
              <a:buFont typeface="Arial"/>
              <a:buNone/>
            </a:pPr>
            <a:r>
              <a:rPr lang="en-US" sz="2400" b="1"/>
              <a:t>Empowering Crisis Survivors and Caregivers</a:t>
            </a:r>
            <a:endParaRPr/>
          </a:p>
          <a:p>
            <a:pPr marL="342900" lvl="0" indent="-342900" algn="l" rtl="0">
              <a:lnSpc>
                <a:spcPct val="110000"/>
              </a:lnSpc>
              <a:spcBef>
                <a:spcPts val="480"/>
              </a:spcBef>
              <a:spcAft>
                <a:spcPts val="0"/>
              </a:spcAft>
              <a:buClr>
                <a:schemeClr val="dk1"/>
              </a:buClr>
              <a:buSzPts val="2400"/>
              <a:buFont typeface="Arial"/>
              <a:buNone/>
            </a:pPr>
            <a:r>
              <a:rPr lang="en-US" sz="2400"/>
              <a:t>   Psycho-education is designed to provide students, staff and caregivers with knowledge that will assist in understanding, preparing for, and responding to the crisis event, and the problems and reactions it generates (both in oneself and among others).</a:t>
            </a:r>
            <a:endParaRPr/>
          </a:p>
        </p:txBody>
      </p:sp>
      <p:sp>
        <p:nvSpPr>
          <p:cNvPr id="506" name="Google Shape;506;p70"/>
          <p:cNvSpPr/>
          <p:nvPr/>
        </p:nvSpPr>
        <p:spPr>
          <a:xfrm>
            <a:off x="38100" y="898851"/>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Psycho-Education</a:t>
            </a:r>
            <a:endParaRPr/>
          </a:p>
        </p:txBody>
      </p:sp>
      <p:sp>
        <p:nvSpPr>
          <p:cNvPr id="507" name="Google Shape;507;p70"/>
          <p:cNvSpPr/>
          <p:nvPr/>
        </p:nvSpPr>
        <p:spPr>
          <a:xfrm>
            <a:off x="0" y="6521450"/>
            <a:ext cx="236314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Brock &amp; Jimerson 2004;</a:t>
            </a:r>
            <a:endParaRPr/>
          </a:p>
        </p:txBody>
      </p:sp>
      <p:sp>
        <p:nvSpPr>
          <p:cNvPr id="508" name="Google Shape;508;p70"/>
          <p:cNvSpPr txBox="1"/>
          <p:nvPr/>
        </p:nvSpPr>
        <p:spPr>
          <a:xfrm>
            <a:off x="220980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515" name="Google Shape;515;p71"/>
          <p:cNvSpPr txBox="1">
            <a:spLocks noGrp="1"/>
          </p:cNvSpPr>
          <p:nvPr>
            <p:ph type="body" idx="1"/>
          </p:nvPr>
        </p:nvSpPr>
        <p:spPr>
          <a:xfrm>
            <a:off x="228600" y="1944329"/>
            <a:ext cx="8686800" cy="5181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None/>
            </a:pPr>
            <a:r>
              <a:rPr lang="en-US" sz="2400" b="1"/>
              <a:t>Rationale</a:t>
            </a:r>
            <a:endParaRPr/>
          </a:p>
          <a:p>
            <a:pPr marL="855663" lvl="1" indent="-398463" algn="l" rtl="0">
              <a:lnSpc>
                <a:spcPct val="90000"/>
              </a:lnSpc>
              <a:spcBef>
                <a:spcPts val="480"/>
              </a:spcBef>
              <a:spcAft>
                <a:spcPts val="0"/>
              </a:spcAft>
              <a:buClr>
                <a:schemeClr val="dk1"/>
              </a:buClr>
              <a:buSzPts val="2400"/>
              <a:buFont typeface="Arial"/>
              <a:buChar char="•"/>
            </a:pPr>
            <a:r>
              <a:rPr lang="en-US" sz="2400"/>
              <a:t>Children often have incorrect beliefs about the crisis event.</a:t>
            </a:r>
            <a:endParaRPr/>
          </a:p>
          <a:p>
            <a:pPr marL="855663" lvl="1" indent="-398463" algn="l" rtl="0">
              <a:lnSpc>
                <a:spcPct val="90000"/>
              </a:lnSpc>
              <a:spcBef>
                <a:spcPts val="480"/>
              </a:spcBef>
              <a:spcAft>
                <a:spcPts val="0"/>
              </a:spcAft>
              <a:buClr>
                <a:schemeClr val="dk1"/>
              </a:buClr>
              <a:buSzPts val="2400"/>
              <a:buFont typeface="Arial"/>
              <a:buChar char="•"/>
            </a:pPr>
            <a:r>
              <a:rPr lang="en-US" sz="2400"/>
              <a:t>Children are more likely than adults to use avoidance coping.</a:t>
            </a:r>
            <a:endParaRPr/>
          </a:p>
          <a:p>
            <a:pPr marL="855663" lvl="1" indent="-398463" algn="l" rtl="0">
              <a:lnSpc>
                <a:spcPct val="90000"/>
              </a:lnSpc>
              <a:spcBef>
                <a:spcPts val="480"/>
              </a:spcBef>
              <a:spcAft>
                <a:spcPts val="0"/>
              </a:spcAft>
              <a:buClr>
                <a:schemeClr val="dk1"/>
              </a:buClr>
              <a:buSzPts val="2400"/>
              <a:buFont typeface="Arial"/>
              <a:buChar char="•"/>
            </a:pPr>
            <a:r>
              <a:rPr lang="en-US" sz="2400"/>
              <a:t>Facilitates a sense of control over the recovery process.</a:t>
            </a:r>
            <a:endParaRPr/>
          </a:p>
          <a:p>
            <a:pPr marL="855663" lvl="1" indent="-398463" algn="l" rtl="0">
              <a:lnSpc>
                <a:spcPct val="90000"/>
              </a:lnSpc>
              <a:spcBef>
                <a:spcPts val="480"/>
              </a:spcBef>
              <a:spcAft>
                <a:spcPts val="0"/>
              </a:spcAft>
              <a:buClr>
                <a:schemeClr val="dk1"/>
              </a:buClr>
              <a:buSzPts val="2400"/>
              <a:buFont typeface="Arial"/>
              <a:buChar char="•"/>
            </a:pPr>
            <a:r>
              <a:rPr lang="en-US" sz="2400"/>
              <a:t>Capitalizes on strengths and promotes self confidence.</a:t>
            </a:r>
            <a:endParaRPr/>
          </a:p>
          <a:p>
            <a:pPr marL="855663" lvl="1" indent="-398463" algn="l" rtl="0">
              <a:lnSpc>
                <a:spcPct val="90000"/>
              </a:lnSpc>
              <a:spcBef>
                <a:spcPts val="480"/>
              </a:spcBef>
              <a:spcAft>
                <a:spcPts val="0"/>
              </a:spcAft>
              <a:buClr>
                <a:schemeClr val="dk1"/>
              </a:buClr>
              <a:buSzPts val="2400"/>
              <a:buFont typeface="Arial"/>
              <a:buChar char="•"/>
            </a:pPr>
            <a:r>
              <a:rPr lang="en-US" sz="2400"/>
              <a:t>Provides connections to mental health resources (without stigma).</a:t>
            </a:r>
            <a:endParaRPr/>
          </a:p>
        </p:txBody>
      </p:sp>
      <p:sp>
        <p:nvSpPr>
          <p:cNvPr id="516" name="Google Shape;516;p71"/>
          <p:cNvSpPr/>
          <p:nvPr/>
        </p:nvSpPr>
        <p:spPr>
          <a:xfrm>
            <a:off x="38100" y="762000"/>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Psycho-Education</a:t>
            </a:r>
            <a:endParaRPr/>
          </a:p>
        </p:txBody>
      </p:sp>
      <p:sp>
        <p:nvSpPr>
          <p:cNvPr id="517" name="Google Shape;517;p71"/>
          <p:cNvSpPr/>
          <p:nvPr/>
        </p:nvSpPr>
        <p:spPr>
          <a:xfrm>
            <a:off x="0" y="6521450"/>
            <a:ext cx="230543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Brock &amp; Jimerson2004;</a:t>
            </a:r>
            <a:endParaRPr/>
          </a:p>
        </p:txBody>
      </p:sp>
      <p:sp>
        <p:nvSpPr>
          <p:cNvPr id="518" name="Google Shape;518;p71"/>
          <p:cNvSpPr txBox="1"/>
          <p:nvPr/>
        </p:nvSpPr>
        <p:spPr>
          <a:xfrm>
            <a:off x="228600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2"/>
          <p:cNvSpPr txBox="1">
            <a:spLocks noGrp="1"/>
          </p:cNvSpPr>
          <p:nvPr>
            <p:ph type="body" idx="1"/>
          </p:nvPr>
        </p:nvSpPr>
        <p:spPr>
          <a:xfrm>
            <a:off x="381000" y="2111478"/>
            <a:ext cx="8305800" cy="49530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Font typeface="Arial"/>
              <a:buNone/>
            </a:pPr>
            <a:r>
              <a:rPr lang="en-US" sz="2400" b="1"/>
              <a:t>Classroom Meeting Elements</a:t>
            </a:r>
            <a:endParaRPr sz="2400"/>
          </a:p>
          <a:p>
            <a:pPr marL="1193800" lvl="1" indent="-563563" algn="l" rtl="0">
              <a:lnSpc>
                <a:spcPct val="110000"/>
              </a:lnSpc>
              <a:spcBef>
                <a:spcPts val="480"/>
              </a:spcBef>
              <a:spcAft>
                <a:spcPts val="0"/>
              </a:spcAft>
              <a:buClr>
                <a:schemeClr val="dk1"/>
              </a:buClr>
              <a:buSzPts val="2400"/>
              <a:buFont typeface="Arial"/>
              <a:buAutoNum type="arabicPeriod"/>
            </a:pPr>
            <a:r>
              <a:rPr lang="en-US" sz="2400" b="1"/>
              <a:t>Introduce </a:t>
            </a:r>
            <a:r>
              <a:rPr lang="en-US" sz="2400"/>
              <a:t>the meeting (5 min.)</a:t>
            </a:r>
            <a:endParaRPr/>
          </a:p>
          <a:p>
            <a:pPr marL="1193800" lvl="1" indent="-563563" algn="l" rtl="0">
              <a:lnSpc>
                <a:spcPct val="110000"/>
              </a:lnSpc>
              <a:spcBef>
                <a:spcPts val="480"/>
              </a:spcBef>
              <a:spcAft>
                <a:spcPts val="0"/>
              </a:spcAft>
              <a:buClr>
                <a:schemeClr val="dk1"/>
              </a:buClr>
              <a:buSzPts val="2400"/>
              <a:buFont typeface="Arial"/>
              <a:buAutoNum type="arabicPeriod"/>
            </a:pPr>
            <a:r>
              <a:rPr lang="en-US" sz="2400" b="1"/>
              <a:t>Provide </a:t>
            </a:r>
            <a:r>
              <a:rPr lang="en-US" sz="2400"/>
              <a:t>crisis facts (5 min.)</a:t>
            </a:r>
            <a:endParaRPr/>
          </a:p>
          <a:p>
            <a:pPr marL="1193800" lvl="1" indent="-563563" algn="l" rtl="0">
              <a:lnSpc>
                <a:spcPct val="110000"/>
              </a:lnSpc>
              <a:spcBef>
                <a:spcPts val="480"/>
              </a:spcBef>
              <a:spcAft>
                <a:spcPts val="0"/>
              </a:spcAft>
              <a:buClr>
                <a:schemeClr val="dk1"/>
              </a:buClr>
              <a:buSzPts val="2400"/>
              <a:buFont typeface="Arial"/>
              <a:buAutoNum type="arabicPeriod"/>
            </a:pPr>
            <a:r>
              <a:rPr lang="en-US" sz="2400" b="1"/>
              <a:t>Answer </a:t>
            </a:r>
            <a:r>
              <a:rPr lang="en-US" sz="2400"/>
              <a:t>student questions</a:t>
            </a:r>
            <a:r>
              <a:rPr lang="en-US" sz="2400" b="1"/>
              <a:t> </a:t>
            </a:r>
            <a:r>
              <a:rPr lang="en-US" sz="2400"/>
              <a:t>(5 min.)</a:t>
            </a:r>
            <a:endParaRPr/>
          </a:p>
          <a:p>
            <a:pPr marL="1193800" lvl="1" indent="-563563" algn="l" rtl="0">
              <a:lnSpc>
                <a:spcPct val="110000"/>
              </a:lnSpc>
              <a:spcBef>
                <a:spcPts val="480"/>
              </a:spcBef>
              <a:spcAft>
                <a:spcPts val="0"/>
              </a:spcAft>
              <a:buClr>
                <a:schemeClr val="dk1"/>
              </a:buClr>
              <a:buSzPts val="2400"/>
              <a:buFont typeface="Arial"/>
              <a:buAutoNum type="arabicPeriod"/>
            </a:pPr>
            <a:r>
              <a:rPr lang="en-US" sz="2400" b="1"/>
              <a:t>Refer </a:t>
            </a:r>
            <a:r>
              <a:rPr lang="en-US" sz="2400"/>
              <a:t>(as indicated) techniques for responding to children’s crisis reactions</a:t>
            </a:r>
            <a:endParaRPr/>
          </a:p>
          <a:p>
            <a:pPr marL="1193800" lvl="1" indent="-563563" algn="l" rtl="0">
              <a:lnSpc>
                <a:spcPct val="110000"/>
              </a:lnSpc>
              <a:spcBef>
                <a:spcPts val="720"/>
              </a:spcBef>
              <a:spcAft>
                <a:spcPts val="0"/>
              </a:spcAft>
              <a:buClr>
                <a:schemeClr val="dk1"/>
              </a:buClr>
              <a:buSzPts val="3600"/>
              <a:buFont typeface="Noto Sans Symbols"/>
              <a:buNone/>
            </a:pPr>
            <a:endParaRPr sz="3600"/>
          </a:p>
          <a:p>
            <a:pPr marL="1193800" lvl="1" indent="-563563" algn="l" rtl="0">
              <a:lnSpc>
                <a:spcPct val="110000"/>
              </a:lnSpc>
              <a:spcBef>
                <a:spcPts val="520"/>
              </a:spcBef>
              <a:spcAft>
                <a:spcPts val="0"/>
              </a:spcAft>
              <a:buClr>
                <a:schemeClr val="dk1"/>
              </a:buClr>
              <a:buSzPts val="2600"/>
              <a:buFont typeface="Noto Sans Symbols"/>
              <a:buNone/>
            </a:pPr>
            <a:endParaRPr sz="2600"/>
          </a:p>
        </p:txBody>
      </p:sp>
      <p:sp>
        <p:nvSpPr>
          <p:cNvPr id="525" name="Google Shape;525;p72"/>
          <p:cNvSpPr/>
          <p:nvPr/>
        </p:nvSpPr>
        <p:spPr>
          <a:xfrm>
            <a:off x="0" y="152400"/>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4D8ABE"/>
              </a:solidFill>
              <a:latin typeface="Arial"/>
              <a:ea typeface="Arial"/>
              <a:cs typeface="Arial"/>
              <a:sym typeface="Arial"/>
            </a:endParaRPr>
          </a:p>
        </p:txBody>
      </p:sp>
      <p:sp>
        <p:nvSpPr>
          <p:cNvPr id="526" name="Google Shape;526;p72"/>
          <p:cNvSpPr/>
          <p:nvPr/>
        </p:nvSpPr>
        <p:spPr>
          <a:xfrm>
            <a:off x="0" y="6519863"/>
            <a:ext cx="4141788" cy="338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Source: Adapted from Reeves et al. (2010)</a:t>
            </a:r>
            <a:endParaRPr/>
          </a:p>
        </p:txBody>
      </p:sp>
      <p:sp>
        <p:nvSpPr>
          <p:cNvPr id="527" name="Google Shape;527;p72"/>
          <p:cNvSpPr/>
          <p:nvPr/>
        </p:nvSpPr>
        <p:spPr>
          <a:xfrm>
            <a:off x="216310" y="817306"/>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Psycho-Education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912425" y="957125"/>
            <a:ext cx="8376000" cy="912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Arial"/>
              <a:buNone/>
            </a:pPr>
            <a:r>
              <a:rPr lang="en-US"/>
              <a:t>Question for Participants </a:t>
            </a:r>
            <a:endParaRPr/>
          </a:p>
        </p:txBody>
      </p:sp>
      <p:sp>
        <p:nvSpPr>
          <p:cNvPr id="191" name="Google Shape;191;p37"/>
          <p:cNvSpPr txBox="1">
            <a:spLocks noGrp="1"/>
          </p:cNvSpPr>
          <p:nvPr>
            <p:ph type="body" idx="1"/>
          </p:nvPr>
        </p:nvSpPr>
        <p:spPr>
          <a:xfrm>
            <a:off x="372977" y="1944525"/>
            <a:ext cx="3456000" cy="395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000"/>
              <a:buNone/>
            </a:pPr>
            <a:r>
              <a:rPr lang="en-US" sz="3100"/>
              <a:t>What crisis situations have you responded to or been involved in at school over the past year?</a:t>
            </a:r>
            <a:endParaRPr sz="3100"/>
          </a:p>
        </p:txBody>
      </p:sp>
      <p:sp>
        <p:nvSpPr>
          <p:cNvPr id="192" name="Google Shape;192;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93" name="Google Shape;193;p37"/>
          <p:cNvPicPr preferRelativeResize="0"/>
          <p:nvPr/>
        </p:nvPicPr>
        <p:blipFill>
          <a:blip r:embed="rId3">
            <a:alphaModFix/>
          </a:blip>
          <a:stretch>
            <a:fillRect/>
          </a:stretch>
        </p:blipFill>
        <p:spPr>
          <a:xfrm>
            <a:off x="3981375" y="2022425"/>
            <a:ext cx="4372374" cy="3340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534" name="Google Shape;534;p73"/>
          <p:cNvSpPr txBox="1">
            <a:spLocks noGrp="1"/>
          </p:cNvSpPr>
          <p:nvPr>
            <p:ph type="body" idx="1"/>
          </p:nvPr>
        </p:nvSpPr>
        <p:spPr>
          <a:xfrm>
            <a:off x="138880" y="2110729"/>
            <a:ext cx="9144000" cy="4572000"/>
          </a:xfrm>
          <a:prstGeom prst="rect">
            <a:avLst/>
          </a:prstGeom>
          <a:noFill/>
          <a:ln>
            <a:noFill/>
          </a:ln>
        </p:spPr>
        <p:txBody>
          <a:bodyPr spcFirstLastPara="1" wrap="square" lIns="91425" tIns="45700" rIns="91425" bIns="45700" anchor="t" anchorCtr="0">
            <a:normAutofit/>
          </a:bodyPr>
          <a:lstStyle/>
          <a:p>
            <a:pPr marL="381000" lvl="0" indent="-381000" algn="l" rtl="0">
              <a:lnSpc>
                <a:spcPct val="110000"/>
              </a:lnSpc>
              <a:spcBef>
                <a:spcPts val="0"/>
              </a:spcBef>
              <a:spcAft>
                <a:spcPts val="0"/>
              </a:spcAft>
              <a:buClr>
                <a:schemeClr val="dk1"/>
              </a:buClr>
              <a:buSzPts val="2400"/>
              <a:buFont typeface="Arial"/>
              <a:buNone/>
            </a:pPr>
            <a:r>
              <a:rPr lang="en-US" sz="2400" b="1"/>
              <a:t>Student Psycho-Educational Group</a:t>
            </a:r>
            <a:endParaRPr/>
          </a:p>
          <a:p>
            <a:pPr marL="914400" lvl="1" indent="-449263" algn="l" rtl="0">
              <a:lnSpc>
                <a:spcPct val="110000"/>
              </a:lnSpc>
              <a:spcBef>
                <a:spcPts val="480"/>
              </a:spcBef>
              <a:spcAft>
                <a:spcPts val="0"/>
              </a:spcAft>
              <a:buClr>
                <a:schemeClr val="dk1"/>
              </a:buClr>
              <a:buSzPts val="2400"/>
              <a:buFont typeface="Arial"/>
              <a:buChar char="•"/>
            </a:pPr>
            <a:r>
              <a:rPr lang="en-US" sz="2400"/>
              <a:t>Goals</a:t>
            </a:r>
            <a:endParaRPr/>
          </a:p>
          <a:p>
            <a:pPr marL="1379538" lvl="2" indent="-349250" algn="l" rtl="0">
              <a:lnSpc>
                <a:spcPct val="110000"/>
              </a:lnSpc>
              <a:spcBef>
                <a:spcPts val="480"/>
              </a:spcBef>
              <a:spcAft>
                <a:spcPts val="0"/>
              </a:spcAft>
              <a:buClr>
                <a:schemeClr val="dk1"/>
              </a:buClr>
              <a:buSzPts val="2400"/>
              <a:buFont typeface="Noto Sans Symbols"/>
              <a:buAutoNum type="arabicPeriod"/>
            </a:pPr>
            <a:r>
              <a:rPr lang="en-US" sz="2400"/>
              <a:t>Crisis facts are understood and rumors are dispelled.</a:t>
            </a:r>
            <a:endParaRPr/>
          </a:p>
          <a:p>
            <a:pPr marL="1379538" lvl="2" indent="-349250" algn="l" rtl="0">
              <a:lnSpc>
                <a:spcPct val="110000"/>
              </a:lnSpc>
              <a:spcBef>
                <a:spcPts val="480"/>
              </a:spcBef>
              <a:spcAft>
                <a:spcPts val="0"/>
              </a:spcAft>
              <a:buClr>
                <a:schemeClr val="dk1"/>
              </a:buClr>
              <a:buSzPts val="2400"/>
              <a:buFont typeface="Noto Sans Symbols"/>
              <a:buAutoNum type="arabicPeriod"/>
            </a:pPr>
            <a:r>
              <a:rPr lang="en-US" sz="2400"/>
              <a:t>Potential crisis reactions are identified and normalized.</a:t>
            </a:r>
            <a:endParaRPr/>
          </a:p>
          <a:p>
            <a:pPr marL="1379538" lvl="2" indent="-349250" algn="l" rtl="0">
              <a:lnSpc>
                <a:spcPct val="110000"/>
              </a:lnSpc>
              <a:spcBef>
                <a:spcPts val="480"/>
              </a:spcBef>
              <a:spcAft>
                <a:spcPts val="0"/>
              </a:spcAft>
              <a:buClr>
                <a:schemeClr val="dk1"/>
              </a:buClr>
              <a:buSzPts val="2400"/>
              <a:buFont typeface="Noto Sans Symbols"/>
              <a:buAutoNum type="arabicPeriod"/>
            </a:pPr>
            <a:r>
              <a:rPr lang="en-US" sz="2400"/>
              <a:t>Stress management strategies are identified and/or taught.</a:t>
            </a:r>
            <a:endParaRPr/>
          </a:p>
          <a:p>
            <a:pPr marL="1379538" lvl="2" indent="-349250" algn="l" rtl="0">
              <a:lnSpc>
                <a:spcPct val="110000"/>
              </a:lnSpc>
              <a:spcBef>
                <a:spcPts val="480"/>
              </a:spcBef>
              <a:spcAft>
                <a:spcPts val="0"/>
              </a:spcAft>
              <a:buClr>
                <a:schemeClr val="dk1"/>
              </a:buClr>
              <a:buSzPts val="2400"/>
              <a:buFont typeface="Noto Sans Symbols"/>
              <a:buAutoNum type="arabicPeriod"/>
            </a:pPr>
            <a:r>
              <a:rPr lang="en-US" sz="2400"/>
              <a:t>Psychopathological crisis reactions and coping strategies are discussed and referral procedures identified.</a:t>
            </a:r>
            <a:endParaRPr/>
          </a:p>
        </p:txBody>
      </p:sp>
      <p:sp>
        <p:nvSpPr>
          <p:cNvPr id="535" name="Google Shape;535;p73"/>
          <p:cNvSpPr/>
          <p:nvPr/>
        </p:nvSpPr>
        <p:spPr>
          <a:xfrm>
            <a:off x="176980" y="867697"/>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Psycho-Education</a:t>
            </a:r>
            <a:endParaRPr/>
          </a:p>
        </p:txBody>
      </p:sp>
      <p:sp>
        <p:nvSpPr>
          <p:cNvPr id="536" name="Google Shape;536;p73"/>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543" name="Google Shape;543;p74"/>
          <p:cNvSpPr txBox="1">
            <a:spLocks noGrp="1"/>
          </p:cNvSpPr>
          <p:nvPr>
            <p:ph type="body" idx="1"/>
          </p:nvPr>
        </p:nvSpPr>
        <p:spPr>
          <a:xfrm>
            <a:off x="186813" y="2023646"/>
            <a:ext cx="8229600" cy="44958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Font typeface="Arial"/>
              <a:buNone/>
            </a:pPr>
            <a:r>
              <a:rPr lang="en-US" sz="2400" b="1"/>
              <a:t>Student Psycho-Educational Group</a:t>
            </a:r>
            <a:endParaRPr/>
          </a:p>
          <a:p>
            <a:pPr marL="914400" lvl="1" indent="-449263" algn="l" rtl="0">
              <a:lnSpc>
                <a:spcPct val="110000"/>
              </a:lnSpc>
              <a:spcBef>
                <a:spcPts val="480"/>
              </a:spcBef>
              <a:spcAft>
                <a:spcPts val="0"/>
              </a:spcAft>
              <a:buClr>
                <a:schemeClr val="dk1"/>
              </a:buClr>
              <a:buSzPts val="2400"/>
              <a:buFont typeface="Arial"/>
              <a:buChar char="•"/>
            </a:pPr>
            <a:r>
              <a:rPr lang="en-US" sz="2400"/>
              <a:t>Elements</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Introduce</a:t>
            </a:r>
            <a:r>
              <a:rPr lang="en-US" sz="2400"/>
              <a:t> students to the lesson.</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Answer </a:t>
            </a:r>
            <a:r>
              <a:rPr lang="en-US" sz="2400"/>
              <a:t>questions and dispel rumors.</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Prepare</a:t>
            </a:r>
            <a:r>
              <a:rPr lang="en-US" sz="2400"/>
              <a:t> students for the reactions that may follow crisis exposure.</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Teach </a:t>
            </a:r>
            <a:r>
              <a:rPr lang="en-US" sz="2400"/>
              <a:t>students how to manage crisis reactions.</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Close</a:t>
            </a:r>
            <a:r>
              <a:rPr lang="en-US" sz="2400"/>
              <a:t> the lesson by making sure students have a crisis reactions management plan.</a:t>
            </a:r>
            <a:endParaRPr/>
          </a:p>
        </p:txBody>
      </p:sp>
      <p:sp>
        <p:nvSpPr>
          <p:cNvPr id="544" name="Google Shape;544;p74"/>
          <p:cNvSpPr/>
          <p:nvPr/>
        </p:nvSpPr>
        <p:spPr>
          <a:xfrm>
            <a:off x="105697" y="780524"/>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Psycho-Education</a:t>
            </a:r>
            <a:endParaRPr/>
          </a:p>
        </p:txBody>
      </p:sp>
      <p:sp>
        <p:nvSpPr>
          <p:cNvPr id="545" name="Google Shape;545;p74"/>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552" name="Google Shape;552;p75"/>
          <p:cNvSpPr txBox="1">
            <a:spLocks noGrp="1"/>
          </p:cNvSpPr>
          <p:nvPr>
            <p:ph type="body" idx="1"/>
          </p:nvPr>
        </p:nvSpPr>
        <p:spPr>
          <a:xfrm>
            <a:off x="-381000" y="1789698"/>
            <a:ext cx="9525000" cy="4648200"/>
          </a:xfrm>
          <a:prstGeom prst="rect">
            <a:avLst/>
          </a:prstGeom>
          <a:noFill/>
          <a:ln>
            <a:noFill/>
          </a:ln>
        </p:spPr>
        <p:txBody>
          <a:bodyPr spcFirstLastPara="1" wrap="square" lIns="91425" tIns="45700" rIns="91425" bIns="45700" anchor="t" anchorCtr="0">
            <a:normAutofit/>
          </a:bodyPr>
          <a:lstStyle/>
          <a:p>
            <a:pPr marL="381000" lvl="0" indent="-381000" algn="l" rtl="0">
              <a:lnSpc>
                <a:spcPct val="90000"/>
              </a:lnSpc>
              <a:spcBef>
                <a:spcPts val="0"/>
              </a:spcBef>
              <a:spcAft>
                <a:spcPts val="0"/>
              </a:spcAft>
              <a:buClr>
                <a:schemeClr val="dk1"/>
              </a:buClr>
              <a:buSzPts val="4000"/>
              <a:buFont typeface="Arial"/>
              <a:buNone/>
            </a:pPr>
            <a:r>
              <a:rPr lang="en-US" sz="4000" b="1"/>
              <a:t>		 </a:t>
            </a:r>
            <a:r>
              <a:rPr lang="en-US" sz="2600" b="1"/>
              <a:t>Caregiver Training</a:t>
            </a:r>
            <a:endParaRPr/>
          </a:p>
          <a:p>
            <a:pPr marL="630238" lvl="1" indent="0" algn="l" rtl="0">
              <a:lnSpc>
                <a:spcPct val="90000"/>
              </a:lnSpc>
              <a:spcBef>
                <a:spcPts val="480"/>
              </a:spcBef>
              <a:spcAft>
                <a:spcPts val="0"/>
              </a:spcAft>
              <a:buClr>
                <a:schemeClr val="dk1"/>
              </a:buClr>
              <a:buSzPts val="2400"/>
              <a:buNone/>
            </a:pPr>
            <a:r>
              <a:rPr lang="en-US" sz="2400"/>
              <a:t>Goals:</a:t>
            </a:r>
            <a:endParaRPr/>
          </a:p>
          <a:p>
            <a:pPr marL="1379538" lvl="2" indent="-349250" algn="l" rtl="0">
              <a:lnSpc>
                <a:spcPct val="90000"/>
              </a:lnSpc>
              <a:spcBef>
                <a:spcPts val="480"/>
              </a:spcBef>
              <a:spcAft>
                <a:spcPts val="0"/>
              </a:spcAft>
              <a:buClr>
                <a:schemeClr val="dk1"/>
              </a:buClr>
              <a:buSzPts val="2400"/>
              <a:buFont typeface="Noto Sans Symbols"/>
              <a:buAutoNum type="arabicPeriod"/>
            </a:pPr>
            <a:r>
              <a:rPr lang="en-US" sz="2400"/>
              <a:t>Potential crisis reactions are identified and normalized.</a:t>
            </a:r>
            <a:endParaRPr/>
          </a:p>
          <a:p>
            <a:pPr marL="1379538" lvl="2" indent="-349250" algn="l" rtl="0">
              <a:lnSpc>
                <a:spcPct val="90000"/>
              </a:lnSpc>
              <a:spcBef>
                <a:spcPts val="480"/>
              </a:spcBef>
              <a:spcAft>
                <a:spcPts val="0"/>
              </a:spcAft>
              <a:buClr>
                <a:schemeClr val="dk1"/>
              </a:buClr>
              <a:buSzPts val="2400"/>
              <a:buFont typeface="Noto Sans Symbols"/>
              <a:buAutoNum type="arabicPeriod"/>
            </a:pPr>
            <a:r>
              <a:rPr lang="en-US" sz="2400"/>
              <a:t>Stress management strategies are identified and/or taught.</a:t>
            </a:r>
            <a:endParaRPr/>
          </a:p>
          <a:p>
            <a:pPr marL="1379538" lvl="2" indent="-349250" algn="l" rtl="0">
              <a:lnSpc>
                <a:spcPct val="90000"/>
              </a:lnSpc>
              <a:spcBef>
                <a:spcPts val="480"/>
              </a:spcBef>
              <a:spcAft>
                <a:spcPts val="0"/>
              </a:spcAft>
              <a:buClr>
                <a:schemeClr val="dk1"/>
              </a:buClr>
              <a:buSzPts val="2400"/>
              <a:buFont typeface="Noto Sans Symbols"/>
              <a:buAutoNum type="arabicPeriod"/>
            </a:pPr>
            <a:r>
              <a:rPr lang="en-US" sz="2400"/>
              <a:t>Specific helpful reactions (i.e., empathetic reactions) to children’s traumatic stress are identified.</a:t>
            </a:r>
            <a:endParaRPr/>
          </a:p>
          <a:p>
            <a:pPr marL="1379538" lvl="2" indent="-349250" algn="l" rtl="0">
              <a:lnSpc>
                <a:spcPct val="90000"/>
              </a:lnSpc>
              <a:spcBef>
                <a:spcPts val="480"/>
              </a:spcBef>
              <a:spcAft>
                <a:spcPts val="0"/>
              </a:spcAft>
              <a:buClr>
                <a:schemeClr val="dk1"/>
              </a:buClr>
              <a:buSzPts val="2400"/>
              <a:buFont typeface="Noto Sans Symbols"/>
              <a:buAutoNum type="arabicPeriod"/>
            </a:pPr>
            <a:r>
              <a:rPr lang="en-US" sz="2400"/>
              <a:t>Crisis facts are understood and rumors are dispelled.</a:t>
            </a:r>
            <a:endParaRPr/>
          </a:p>
          <a:p>
            <a:pPr marL="1379538" lvl="2" indent="-349250" algn="l" rtl="0">
              <a:lnSpc>
                <a:spcPct val="90000"/>
              </a:lnSpc>
              <a:spcBef>
                <a:spcPts val="480"/>
              </a:spcBef>
              <a:spcAft>
                <a:spcPts val="0"/>
              </a:spcAft>
              <a:buClr>
                <a:schemeClr val="dk1"/>
              </a:buClr>
              <a:buSzPts val="2400"/>
              <a:buFont typeface="Noto Sans Symbols"/>
              <a:buAutoNum type="arabicPeriod"/>
            </a:pPr>
            <a:r>
              <a:rPr lang="en-US" sz="2400"/>
              <a:t>Psychopathological crisis reactions and coping strategies are discussed and referral procedures identified.</a:t>
            </a:r>
            <a:endParaRPr/>
          </a:p>
          <a:p>
            <a:pPr marL="1379538" lvl="2" indent="-171450" algn="l" rtl="0">
              <a:lnSpc>
                <a:spcPct val="90000"/>
              </a:lnSpc>
              <a:spcBef>
                <a:spcPts val="560"/>
              </a:spcBef>
              <a:spcAft>
                <a:spcPts val="0"/>
              </a:spcAft>
              <a:buClr>
                <a:schemeClr val="dk1"/>
              </a:buClr>
              <a:buSzPts val="2800"/>
              <a:buFont typeface="Noto Sans Symbols"/>
              <a:buNone/>
            </a:pPr>
            <a:endParaRPr sz="2800"/>
          </a:p>
        </p:txBody>
      </p:sp>
      <p:sp>
        <p:nvSpPr>
          <p:cNvPr id="553" name="Google Shape;553;p75"/>
          <p:cNvSpPr/>
          <p:nvPr/>
        </p:nvSpPr>
        <p:spPr>
          <a:xfrm>
            <a:off x="194188" y="793750"/>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Psycho-Education</a:t>
            </a:r>
            <a:endParaRPr/>
          </a:p>
        </p:txBody>
      </p:sp>
      <p:sp>
        <p:nvSpPr>
          <p:cNvPr id="554" name="Google Shape;554;p75"/>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561" name="Google Shape;561;p76"/>
          <p:cNvSpPr txBox="1">
            <a:spLocks noGrp="1"/>
          </p:cNvSpPr>
          <p:nvPr>
            <p:ph type="body" idx="1"/>
          </p:nvPr>
        </p:nvSpPr>
        <p:spPr>
          <a:xfrm>
            <a:off x="152400" y="2059858"/>
            <a:ext cx="8915400" cy="3554413"/>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0000"/>
              </a:lnSpc>
              <a:spcBef>
                <a:spcPts val="0"/>
              </a:spcBef>
              <a:spcAft>
                <a:spcPts val="0"/>
              </a:spcAft>
              <a:buClr>
                <a:schemeClr val="dk1"/>
              </a:buClr>
              <a:buSzPct val="100000"/>
              <a:buFont typeface="Arial"/>
              <a:buNone/>
            </a:pPr>
            <a:r>
              <a:rPr lang="en-US" sz="4000" b="1"/>
              <a:t>Caregiver Training</a:t>
            </a:r>
            <a:r>
              <a:rPr lang="en-US" sz="3900"/>
              <a:t> </a:t>
            </a:r>
            <a:endParaRPr/>
          </a:p>
          <a:p>
            <a:pPr marL="914400" lvl="1" indent="-449263" algn="l" rtl="0">
              <a:lnSpc>
                <a:spcPct val="110000"/>
              </a:lnSpc>
              <a:spcBef>
                <a:spcPts val="475"/>
              </a:spcBef>
              <a:spcAft>
                <a:spcPts val="0"/>
              </a:spcAft>
              <a:buClr>
                <a:schemeClr val="dk1"/>
              </a:buClr>
              <a:buSzPct val="100000"/>
              <a:buFont typeface="Arial"/>
              <a:buChar char="•"/>
            </a:pPr>
            <a:r>
              <a:rPr lang="en-US" sz="3800"/>
              <a:t>Elements</a:t>
            </a:r>
            <a:endParaRPr/>
          </a:p>
          <a:p>
            <a:pPr marL="1379538" lvl="2" indent="-349250" algn="l" rtl="0">
              <a:lnSpc>
                <a:spcPct val="110000"/>
              </a:lnSpc>
              <a:spcBef>
                <a:spcPts val="475"/>
              </a:spcBef>
              <a:spcAft>
                <a:spcPts val="0"/>
              </a:spcAft>
              <a:buClr>
                <a:schemeClr val="dk1"/>
              </a:buClr>
              <a:buSzPct val="100000"/>
              <a:buFont typeface="Noto Sans Symbols"/>
              <a:buAutoNum type="alphaLcParenR"/>
            </a:pPr>
            <a:r>
              <a:rPr lang="en-US" sz="3800" b="1"/>
              <a:t> Introduce</a:t>
            </a:r>
            <a:r>
              <a:rPr lang="en-US" sz="3800"/>
              <a:t> caregivers to the training.</a:t>
            </a:r>
            <a:endParaRPr/>
          </a:p>
          <a:p>
            <a:pPr marL="1379538" lvl="2" indent="-349250" algn="l" rtl="0">
              <a:lnSpc>
                <a:spcPct val="110000"/>
              </a:lnSpc>
              <a:spcBef>
                <a:spcPts val="475"/>
              </a:spcBef>
              <a:spcAft>
                <a:spcPts val="0"/>
              </a:spcAft>
              <a:buClr>
                <a:schemeClr val="dk1"/>
              </a:buClr>
              <a:buSzPct val="100000"/>
              <a:buFont typeface="Noto Sans Symbols"/>
              <a:buAutoNum type="alphaLcParenR"/>
            </a:pPr>
            <a:r>
              <a:rPr lang="en-US" sz="3800" b="1"/>
              <a:t> Provide </a:t>
            </a:r>
            <a:r>
              <a:rPr lang="en-US" sz="3800"/>
              <a:t>crisis facts.</a:t>
            </a:r>
            <a:endParaRPr/>
          </a:p>
          <a:p>
            <a:pPr marL="1379538" lvl="2" indent="-349250" algn="l" rtl="0">
              <a:lnSpc>
                <a:spcPct val="110000"/>
              </a:lnSpc>
              <a:spcBef>
                <a:spcPts val="475"/>
              </a:spcBef>
              <a:spcAft>
                <a:spcPts val="0"/>
              </a:spcAft>
              <a:buClr>
                <a:schemeClr val="dk1"/>
              </a:buClr>
              <a:buSzPct val="100000"/>
              <a:buFont typeface="Noto Sans Symbols"/>
              <a:buAutoNum type="alphaLcParenR"/>
            </a:pPr>
            <a:r>
              <a:rPr lang="en-US" sz="3800" b="1"/>
              <a:t> Prepare</a:t>
            </a:r>
            <a:r>
              <a:rPr lang="en-US" sz="3800"/>
              <a:t> caregivers for the reactions that may follow crisis exposure.</a:t>
            </a:r>
            <a:endParaRPr/>
          </a:p>
          <a:p>
            <a:pPr marL="1379538" lvl="2" indent="-349250" algn="l" rtl="0">
              <a:lnSpc>
                <a:spcPct val="110000"/>
              </a:lnSpc>
              <a:spcBef>
                <a:spcPts val="475"/>
              </a:spcBef>
              <a:spcAft>
                <a:spcPts val="0"/>
              </a:spcAft>
              <a:buClr>
                <a:schemeClr val="dk1"/>
              </a:buClr>
              <a:buSzPct val="100000"/>
              <a:buFont typeface="Noto Sans Symbols"/>
              <a:buAutoNum type="alphaLcParenR"/>
            </a:pPr>
            <a:r>
              <a:rPr lang="en-US" sz="3800" b="1"/>
              <a:t> Review </a:t>
            </a:r>
            <a:r>
              <a:rPr lang="en-US" sz="3800"/>
              <a:t>techniques for responding to children’s crisis reactions. </a:t>
            </a:r>
            <a:endParaRPr/>
          </a:p>
          <a:p>
            <a:pPr marL="1836738" lvl="3" indent="-349250" algn="l" rtl="0">
              <a:lnSpc>
                <a:spcPct val="110000"/>
              </a:lnSpc>
              <a:spcBef>
                <a:spcPts val="475"/>
              </a:spcBef>
              <a:spcAft>
                <a:spcPts val="0"/>
              </a:spcAft>
              <a:buClr>
                <a:schemeClr val="dk1"/>
              </a:buClr>
              <a:buSzPct val="100000"/>
              <a:buChar char="–"/>
            </a:pPr>
            <a:r>
              <a:rPr lang="en-US" sz="3800"/>
              <a:t>Provide handouts of resources.</a:t>
            </a:r>
            <a:endParaRPr/>
          </a:p>
        </p:txBody>
      </p:sp>
      <p:sp>
        <p:nvSpPr>
          <p:cNvPr id="562" name="Google Shape;562;p76"/>
          <p:cNvSpPr/>
          <p:nvPr/>
        </p:nvSpPr>
        <p:spPr>
          <a:xfrm>
            <a:off x="152400" y="786529"/>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Psycho-Education</a:t>
            </a:r>
            <a:endParaRPr/>
          </a:p>
        </p:txBody>
      </p:sp>
      <p:sp>
        <p:nvSpPr>
          <p:cNvPr id="563" name="Google Shape;563;p76"/>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570" name="Google Shape;570;p77"/>
          <p:cNvSpPr txBox="1">
            <a:spLocks noGrp="1"/>
          </p:cNvSpPr>
          <p:nvPr>
            <p:ph type="body" idx="1"/>
          </p:nvPr>
        </p:nvSpPr>
        <p:spPr>
          <a:xfrm>
            <a:off x="216310" y="2589486"/>
            <a:ext cx="9220200" cy="2895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SzPts val="2400"/>
              <a:buChar char="●"/>
            </a:pPr>
            <a:r>
              <a:rPr lang="en-US" sz="2400" b="1"/>
              <a:t>Immediate Crisis Interventions (Tier 2)</a:t>
            </a:r>
            <a:endParaRPr/>
          </a:p>
          <a:p>
            <a:pPr marL="1225550" lvl="1" indent="-577850" algn="l" rtl="0">
              <a:lnSpc>
                <a:spcPct val="90000"/>
              </a:lnSpc>
              <a:spcBef>
                <a:spcPts val="480"/>
              </a:spcBef>
              <a:spcAft>
                <a:spcPts val="0"/>
              </a:spcAft>
              <a:buClr>
                <a:schemeClr val="dk1"/>
              </a:buClr>
              <a:buSzPts val="2400"/>
              <a:buChar char="–"/>
            </a:pPr>
            <a:r>
              <a:rPr lang="en-US" sz="2400"/>
              <a:t>Stabilization *</a:t>
            </a:r>
            <a:endParaRPr sz="2400"/>
          </a:p>
          <a:p>
            <a:pPr marL="1225550" lvl="1" indent="-577850" algn="l" rtl="0">
              <a:lnSpc>
                <a:spcPct val="90000"/>
              </a:lnSpc>
              <a:spcBef>
                <a:spcPts val="480"/>
              </a:spcBef>
              <a:spcAft>
                <a:spcPts val="0"/>
              </a:spcAft>
              <a:buClr>
                <a:schemeClr val="dk1"/>
              </a:buClr>
              <a:buSzPts val="2400"/>
              <a:buChar char="–"/>
            </a:pPr>
            <a:r>
              <a:rPr lang="en-US" sz="2400"/>
              <a:t>Group /Classroom-based</a:t>
            </a:r>
            <a:endParaRPr/>
          </a:p>
          <a:p>
            <a:pPr marL="1225550" lvl="1" indent="-577850" algn="l" rtl="0">
              <a:lnSpc>
                <a:spcPct val="90000"/>
              </a:lnSpc>
              <a:spcBef>
                <a:spcPts val="480"/>
              </a:spcBef>
              <a:spcAft>
                <a:spcPts val="0"/>
              </a:spcAft>
              <a:buClr>
                <a:schemeClr val="dk1"/>
              </a:buClr>
              <a:buSzPts val="2400"/>
              <a:buChar char="–"/>
            </a:pPr>
            <a:r>
              <a:rPr lang="en-US" sz="2400"/>
              <a:t>Individual </a:t>
            </a:r>
            <a:endParaRPr/>
          </a:p>
          <a:p>
            <a:pPr marL="457200" lvl="0" indent="-381000" algn="l" rtl="0">
              <a:lnSpc>
                <a:spcPct val="90000"/>
              </a:lnSpc>
              <a:spcBef>
                <a:spcPts val="0"/>
              </a:spcBef>
              <a:spcAft>
                <a:spcPts val="0"/>
              </a:spcAft>
              <a:buSzPts val="2400"/>
              <a:buChar char="●"/>
            </a:pPr>
            <a:r>
              <a:rPr lang="en-US" sz="2400" b="1"/>
              <a:t>Psychological Recovery (Tier 3) *</a:t>
            </a:r>
            <a:endParaRPr sz="2400" b="1"/>
          </a:p>
          <a:p>
            <a:pPr marL="457200" lvl="0" indent="-381000" algn="l" rtl="0">
              <a:lnSpc>
                <a:spcPct val="90000"/>
              </a:lnSpc>
              <a:spcBef>
                <a:spcPts val="0"/>
              </a:spcBef>
              <a:spcAft>
                <a:spcPts val="0"/>
              </a:spcAft>
              <a:buSzPts val="2400"/>
              <a:buChar char="●"/>
            </a:pPr>
            <a:r>
              <a:rPr lang="en-US" sz="2400" b="1"/>
              <a:t>Long Term Psychotherapeutic Treatment Interventions (Tier 3)</a:t>
            </a:r>
            <a:endParaRPr/>
          </a:p>
        </p:txBody>
      </p:sp>
      <p:sp>
        <p:nvSpPr>
          <p:cNvPr id="571" name="Google Shape;571;p77"/>
          <p:cNvSpPr/>
          <p:nvPr/>
        </p:nvSpPr>
        <p:spPr>
          <a:xfrm>
            <a:off x="76200" y="1020996"/>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Psychological Interventions</a:t>
            </a:r>
            <a:endParaRPr/>
          </a:p>
        </p:txBody>
      </p:sp>
      <p:sp>
        <p:nvSpPr>
          <p:cNvPr id="572" name="Google Shape;572;p77"/>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579" name="Google Shape;579;p78"/>
          <p:cNvSpPr txBox="1">
            <a:spLocks noGrp="1"/>
          </p:cNvSpPr>
          <p:nvPr>
            <p:ph type="body" idx="1"/>
          </p:nvPr>
        </p:nvSpPr>
        <p:spPr>
          <a:xfrm>
            <a:off x="152400" y="2083802"/>
            <a:ext cx="8534400" cy="41910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Font typeface="Arial"/>
              <a:buNone/>
            </a:pPr>
            <a:r>
              <a:rPr lang="en-US" sz="2400" b="1"/>
              <a:t>Group Crisis Interventions (GCI)</a:t>
            </a:r>
            <a:endParaRPr/>
          </a:p>
          <a:p>
            <a:pPr marL="914400" lvl="1" indent="-466725" algn="l" rtl="0">
              <a:lnSpc>
                <a:spcPct val="110000"/>
              </a:lnSpc>
              <a:spcBef>
                <a:spcPts val="480"/>
              </a:spcBef>
              <a:spcAft>
                <a:spcPts val="0"/>
              </a:spcAft>
              <a:buClr>
                <a:schemeClr val="dk1"/>
              </a:buClr>
              <a:buSzPts val="2400"/>
              <a:buFont typeface="Arial"/>
              <a:buChar char="•"/>
            </a:pPr>
            <a:r>
              <a:rPr lang="en-US" sz="2400"/>
              <a:t>Actively explore individual crisis experiences and reactions.</a:t>
            </a:r>
            <a:endParaRPr/>
          </a:p>
          <a:p>
            <a:pPr marL="914400" lvl="1" indent="-466725" algn="l" rtl="0">
              <a:lnSpc>
                <a:spcPct val="110000"/>
              </a:lnSpc>
              <a:spcBef>
                <a:spcPts val="480"/>
              </a:spcBef>
              <a:spcAft>
                <a:spcPts val="0"/>
              </a:spcAft>
              <a:buClr>
                <a:schemeClr val="dk1"/>
              </a:buClr>
              <a:buSzPts val="2400"/>
              <a:buFont typeface="Arial"/>
              <a:buChar char="•"/>
            </a:pPr>
            <a:r>
              <a:rPr lang="en-US" sz="2400"/>
              <a:t>Strive to help students feel less alone and more connected to classmates, and to normalize experiences and reactions.</a:t>
            </a:r>
            <a:endParaRPr/>
          </a:p>
          <a:p>
            <a:pPr marL="914400" lvl="1" indent="-466725" algn="l" rtl="0">
              <a:lnSpc>
                <a:spcPct val="110000"/>
              </a:lnSpc>
              <a:spcBef>
                <a:spcPts val="480"/>
              </a:spcBef>
              <a:spcAft>
                <a:spcPts val="0"/>
              </a:spcAft>
              <a:buClr>
                <a:schemeClr val="dk1"/>
              </a:buClr>
              <a:buSzPts val="2400"/>
              <a:buFont typeface="Arial"/>
              <a:buChar char="•"/>
            </a:pPr>
            <a:r>
              <a:rPr lang="en-US" sz="2400"/>
              <a:t>Is a psychological triage tool.</a:t>
            </a:r>
            <a:endParaRPr/>
          </a:p>
          <a:p>
            <a:pPr marL="914400" lvl="1" indent="-466725" algn="l" rtl="0">
              <a:lnSpc>
                <a:spcPct val="110000"/>
              </a:lnSpc>
              <a:spcBef>
                <a:spcPts val="480"/>
              </a:spcBef>
              <a:spcAft>
                <a:spcPts val="0"/>
              </a:spcAft>
              <a:buClr>
                <a:schemeClr val="dk1"/>
              </a:buClr>
              <a:buSzPts val="2400"/>
              <a:buFont typeface="Arial"/>
              <a:buChar char="•"/>
            </a:pPr>
            <a:r>
              <a:rPr lang="en-US" sz="2400">
                <a:latin typeface="Arial"/>
                <a:ea typeface="Arial"/>
                <a:cs typeface="Arial"/>
                <a:sym typeface="Arial"/>
              </a:rPr>
              <a:t>Has</a:t>
            </a:r>
            <a:r>
              <a:rPr lang="en-US" sz="2400"/>
              <a:t> cautions/limitations.</a:t>
            </a:r>
            <a:endParaRPr/>
          </a:p>
        </p:txBody>
      </p:sp>
      <p:sp>
        <p:nvSpPr>
          <p:cNvPr id="580" name="Google Shape;580;p78"/>
          <p:cNvSpPr/>
          <p:nvPr/>
        </p:nvSpPr>
        <p:spPr>
          <a:xfrm>
            <a:off x="152400" y="914400"/>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Psychological Interventions</a:t>
            </a:r>
            <a:endParaRPr/>
          </a:p>
        </p:txBody>
      </p:sp>
      <p:sp>
        <p:nvSpPr>
          <p:cNvPr id="581" name="Google Shape;581;p78"/>
          <p:cNvSpPr txBox="1"/>
          <p:nvPr/>
        </p:nvSpPr>
        <p:spPr>
          <a:xfrm>
            <a:off x="609600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588" name="Google Shape;588;p79"/>
          <p:cNvSpPr txBox="1">
            <a:spLocks noGrp="1"/>
          </p:cNvSpPr>
          <p:nvPr>
            <p:ph type="body" idx="1"/>
          </p:nvPr>
        </p:nvSpPr>
        <p:spPr>
          <a:xfrm>
            <a:off x="114300" y="2145891"/>
            <a:ext cx="9144000" cy="391477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Font typeface="Arial"/>
              <a:buNone/>
            </a:pPr>
            <a:r>
              <a:rPr lang="en-US" sz="2400" b="1"/>
              <a:t>Group Crisis Interventions (GCI)</a:t>
            </a:r>
            <a:endParaRPr/>
          </a:p>
          <a:p>
            <a:pPr marL="914400" lvl="1" indent="-449263" algn="l" rtl="0">
              <a:lnSpc>
                <a:spcPct val="110000"/>
              </a:lnSpc>
              <a:spcBef>
                <a:spcPts val="480"/>
              </a:spcBef>
              <a:spcAft>
                <a:spcPts val="0"/>
              </a:spcAft>
              <a:buClr>
                <a:schemeClr val="dk1"/>
              </a:buClr>
              <a:buSzPts val="2400"/>
              <a:buFont typeface="Arial"/>
              <a:buChar char="•"/>
            </a:pPr>
            <a:r>
              <a:rPr lang="en-US" sz="2400"/>
              <a:t>Goals</a:t>
            </a:r>
            <a:endParaRPr/>
          </a:p>
          <a:p>
            <a:pPr marL="1379538" lvl="2" indent="-349250" algn="l" rtl="0">
              <a:lnSpc>
                <a:spcPct val="110000"/>
              </a:lnSpc>
              <a:spcBef>
                <a:spcPts val="480"/>
              </a:spcBef>
              <a:spcAft>
                <a:spcPts val="0"/>
              </a:spcAft>
              <a:buClr>
                <a:schemeClr val="dk1"/>
              </a:buClr>
              <a:buSzPts val="2400"/>
              <a:buFont typeface="Arial"/>
              <a:buAutoNum type="alphaLcParenR"/>
            </a:pPr>
            <a:r>
              <a:rPr lang="en-US" sz="2400"/>
              <a:t>Crisis event is understood.</a:t>
            </a:r>
            <a:endParaRPr/>
          </a:p>
          <a:p>
            <a:pPr marL="1379538" lvl="2" indent="-349250" algn="l" rtl="0">
              <a:lnSpc>
                <a:spcPct val="110000"/>
              </a:lnSpc>
              <a:spcBef>
                <a:spcPts val="480"/>
              </a:spcBef>
              <a:spcAft>
                <a:spcPts val="0"/>
              </a:spcAft>
              <a:buClr>
                <a:schemeClr val="dk1"/>
              </a:buClr>
              <a:buSzPts val="2400"/>
              <a:buFont typeface="Arial"/>
              <a:buAutoNum type="alphaLcParenR"/>
            </a:pPr>
            <a:r>
              <a:rPr lang="en-US" sz="2400"/>
              <a:t>Crisis experiences and reactions are understood and normalized.</a:t>
            </a:r>
            <a:endParaRPr/>
          </a:p>
          <a:p>
            <a:pPr marL="1379538" lvl="2" indent="-349250" algn="l" rtl="0">
              <a:lnSpc>
                <a:spcPct val="110000"/>
              </a:lnSpc>
              <a:spcBef>
                <a:spcPts val="480"/>
              </a:spcBef>
              <a:spcAft>
                <a:spcPts val="0"/>
              </a:spcAft>
              <a:buClr>
                <a:schemeClr val="dk1"/>
              </a:buClr>
              <a:buSzPts val="2400"/>
              <a:buFont typeface="Arial"/>
              <a:buAutoNum type="alphaLcParenR"/>
            </a:pPr>
            <a:r>
              <a:rPr lang="en-US" sz="2400"/>
              <a:t>Adaptive coping with the crisis and crisis problems is facilitated.</a:t>
            </a:r>
            <a:endParaRPr/>
          </a:p>
          <a:p>
            <a:pPr marL="1379538" lvl="2" indent="-349250" algn="l" rtl="0">
              <a:lnSpc>
                <a:spcPct val="110000"/>
              </a:lnSpc>
              <a:spcBef>
                <a:spcPts val="480"/>
              </a:spcBef>
              <a:spcAft>
                <a:spcPts val="0"/>
              </a:spcAft>
              <a:buClr>
                <a:schemeClr val="dk1"/>
              </a:buClr>
              <a:buSzPts val="2400"/>
              <a:buFont typeface="Arial"/>
              <a:buAutoNum type="alphaLcParenR"/>
            </a:pPr>
            <a:r>
              <a:rPr lang="en-US" sz="2400"/>
              <a:t>Crisis survivors begin to look forward.</a:t>
            </a:r>
            <a:endParaRPr/>
          </a:p>
        </p:txBody>
      </p:sp>
      <p:sp>
        <p:nvSpPr>
          <p:cNvPr id="589" name="Google Shape;589;p79"/>
          <p:cNvSpPr/>
          <p:nvPr/>
        </p:nvSpPr>
        <p:spPr>
          <a:xfrm>
            <a:off x="152400" y="945639"/>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Psychological Interventions</a:t>
            </a:r>
            <a:endParaRPr/>
          </a:p>
        </p:txBody>
      </p:sp>
      <p:sp>
        <p:nvSpPr>
          <p:cNvPr id="590" name="Google Shape;590;p79"/>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597" name="Google Shape;597;p80"/>
          <p:cNvSpPr txBox="1">
            <a:spLocks noGrp="1"/>
          </p:cNvSpPr>
          <p:nvPr>
            <p:ph type="body" idx="1"/>
          </p:nvPr>
        </p:nvSpPr>
        <p:spPr>
          <a:xfrm>
            <a:off x="196646" y="2116393"/>
            <a:ext cx="9144000" cy="395011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Font typeface="Arial"/>
              <a:buNone/>
            </a:pPr>
            <a:r>
              <a:rPr lang="en-US" sz="2400" b="1"/>
              <a:t>Group Crisis Interventions (GCI)</a:t>
            </a:r>
            <a:endParaRPr/>
          </a:p>
          <a:p>
            <a:pPr marL="987425" lvl="1" indent="-533400" algn="l" rtl="0">
              <a:lnSpc>
                <a:spcPct val="110000"/>
              </a:lnSpc>
              <a:spcBef>
                <a:spcPts val="480"/>
              </a:spcBef>
              <a:spcAft>
                <a:spcPts val="0"/>
              </a:spcAft>
              <a:buClr>
                <a:schemeClr val="dk1"/>
              </a:buClr>
              <a:buSzPts val="2400"/>
              <a:buFont typeface="Arial"/>
              <a:buAutoNum type="alphaLcParenR"/>
            </a:pPr>
            <a:r>
              <a:rPr lang="en-US" sz="2400"/>
              <a:t>Introduction to the Session</a:t>
            </a:r>
            <a:endParaRPr/>
          </a:p>
          <a:p>
            <a:pPr marL="987425" lvl="1" indent="-533400" algn="l" rtl="0">
              <a:lnSpc>
                <a:spcPct val="110000"/>
              </a:lnSpc>
              <a:spcBef>
                <a:spcPts val="480"/>
              </a:spcBef>
              <a:spcAft>
                <a:spcPts val="0"/>
              </a:spcAft>
              <a:buClr>
                <a:schemeClr val="dk1"/>
              </a:buClr>
              <a:buSzPts val="2400"/>
              <a:buFont typeface="Arial"/>
              <a:buAutoNum type="alphaLcParenR"/>
            </a:pPr>
            <a:r>
              <a:rPr lang="en-US" sz="2400"/>
              <a:t>Provide facts and dispel rumors</a:t>
            </a:r>
            <a:endParaRPr/>
          </a:p>
          <a:p>
            <a:pPr marL="987425" lvl="1" indent="-533400" algn="l" rtl="0">
              <a:lnSpc>
                <a:spcPct val="110000"/>
              </a:lnSpc>
              <a:spcBef>
                <a:spcPts val="480"/>
              </a:spcBef>
              <a:spcAft>
                <a:spcPts val="0"/>
              </a:spcAft>
              <a:buClr>
                <a:schemeClr val="dk1"/>
              </a:buClr>
              <a:buSzPts val="2400"/>
              <a:buFont typeface="Arial"/>
              <a:buAutoNum type="alphaLcParenR"/>
            </a:pPr>
            <a:r>
              <a:rPr lang="en-US" sz="2400"/>
              <a:t>Sharing Stories </a:t>
            </a:r>
            <a:endParaRPr/>
          </a:p>
          <a:p>
            <a:pPr marL="987425" lvl="1" indent="-533400" algn="l" rtl="0">
              <a:lnSpc>
                <a:spcPct val="110000"/>
              </a:lnSpc>
              <a:spcBef>
                <a:spcPts val="480"/>
              </a:spcBef>
              <a:spcAft>
                <a:spcPts val="0"/>
              </a:spcAft>
              <a:buClr>
                <a:schemeClr val="dk1"/>
              </a:buClr>
              <a:buSzPts val="2400"/>
              <a:buFont typeface="Arial"/>
              <a:buAutoNum type="alphaLcParenR"/>
            </a:pPr>
            <a:r>
              <a:rPr lang="en-US" sz="2400"/>
              <a:t>Share Reactions</a:t>
            </a:r>
            <a:endParaRPr/>
          </a:p>
          <a:p>
            <a:pPr marL="987425" lvl="1" indent="-533400" algn="l" rtl="0">
              <a:lnSpc>
                <a:spcPct val="110000"/>
              </a:lnSpc>
              <a:spcBef>
                <a:spcPts val="480"/>
              </a:spcBef>
              <a:spcAft>
                <a:spcPts val="0"/>
              </a:spcAft>
              <a:buClr>
                <a:schemeClr val="dk1"/>
              </a:buClr>
              <a:buSzPts val="2400"/>
              <a:buFont typeface="Arial"/>
              <a:buAutoNum type="alphaLcParenR"/>
            </a:pPr>
            <a:r>
              <a:rPr lang="en-US" sz="2400"/>
              <a:t>Empowerment</a:t>
            </a:r>
            <a:endParaRPr/>
          </a:p>
          <a:p>
            <a:pPr marL="987425" lvl="1" indent="-533400" algn="l" rtl="0">
              <a:lnSpc>
                <a:spcPct val="110000"/>
              </a:lnSpc>
              <a:spcBef>
                <a:spcPts val="480"/>
              </a:spcBef>
              <a:spcAft>
                <a:spcPts val="0"/>
              </a:spcAft>
              <a:buClr>
                <a:schemeClr val="dk1"/>
              </a:buClr>
              <a:buSzPts val="2400"/>
              <a:buFont typeface="Arial"/>
              <a:buAutoNum type="alphaLcParenR"/>
            </a:pPr>
            <a:r>
              <a:rPr lang="en-US" sz="2400"/>
              <a:t>Closing</a:t>
            </a:r>
            <a:endParaRPr/>
          </a:p>
          <a:p>
            <a:pPr marL="987425" lvl="1" indent="-304800" algn="l" rtl="0">
              <a:lnSpc>
                <a:spcPct val="110000"/>
              </a:lnSpc>
              <a:spcBef>
                <a:spcPts val="720"/>
              </a:spcBef>
              <a:spcAft>
                <a:spcPts val="0"/>
              </a:spcAft>
              <a:buClr>
                <a:schemeClr val="dk1"/>
              </a:buClr>
              <a:buSzPts val="3600"/>
              <a:buFont typeface="Arial"/>
              <a:buNone/>
            </a:pPr>
            <a:endParaRPr sz="3600"/>
          </a:p>
          <a:p>
            <a:pPr marL="987425" lvl="1" indent="-304800" algn="l" rtl="0">
              <a:lnSpc>
                <a:spcPct val="110000"/>
              </a:lnSpc>
              <a:spcBef>
                <a:spcPts val="720"/>
              </a:spcBef>
              <a:spcAft>
                <a:spcPts val="0"/>
              </a:spcAft>
              <a:buClr>
                <a:schemeClr val="dk1"/>
              </a:buClr>
              <a:buSzPts val="3600"/>
              <a:buFont typeface="Arial"/>
              <a:buNone/>
            </a:pPr>
            <a:endParaRPr sz="3600"/>
          </a:p>
        </p:txBody>
      </p:sp>
      <p:sp>
        <p:nvSpPr>
          <p:cNvPr id="598" name="Google Shape;598;p80"/>
          <p:cNvSpPr/>
          <p:nvPr/>
        </p:nvSpPr>
        <p:spPr>
          <a:xfrm>
            <a:off x="76200" y="820994"/>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Psychological Interventions</a:t>
            </a:r>
            <a:endParaRPr/>
          </a:p>
        </p:txBody>
      </p:sp>
      <p:sp>
        <p:nvSpPr>
          <p:cNvPr id="599" name="Google Shape;599;p80"/>
          <p:cNvSpPr/>
          <p:nvPr/>
        </p:nvSpPr>
        <p:spPr>
          <a:xfrm>
            <a:off x="0" y="6521450"/>
            <a:ext cx="133722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Brock 2002; </a:t>
            </a:r>
            <a:endParaRPr/>
          </a:p>
        </p:txBody>
      </p:sp>
      <p:sp>
        <p:nvSpPr>
          <p:cNvPr id="600" name="Google Shape;600;p80"/>
          <p:cNvSpPr txBox="1"/>
          <p:nvPr/>
        </p:nvSpPr>
        <p:spPr>
          <a:xfrm>
            <a:off x="121920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607" name="Google Shape;607;p81"/>
          <p:cNvSpPr txBox="1">
            <a:spLocks noGrp="1"/>
          </p:cNvSpPr>
          <p:nvPr>
            <p:ph type="body" idx="1"/>
          </p:nvPr>
        </p:nvSpPr>
        <p:spPr>
          <a:xfrm>
            <a:off x="150829" y="1981200"/>
            <a:ext cx="8917757" cy="487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Font typeface="Arial"/>
              <a:buNone/>
            </a:pPr>
            <a:r>
              <a:rPr lang="en-US" sz="2400" b="1"/>
              <a:t>Individual Crisis Intervention (ICI)</a:t>
            </a:r>
            <a:endParaRPr/>
          </a:p>
          <a:p>
            <a:pPr marL="914400" lvl="1" indent="-449263" algn="l" rtl="0">
              <a:lnSpc>
                <a:spcPct val="90000"/>
              </a:lnSpc>
              <a:spcBef>
                <a:spcPts val="480"/>
              </a:spcBef>
              <a:spcAft>
                <a:spcPts val="0"/>
              </a:spcAft>
              <a:buClr>
                <a:schemeClr val="dk1"/>
              </a:buClr>
              <a:buSzPts val="2400"/>
              <a:buFont typeface="Arial"/>
              <a:buChar char="•"/>
            </a:pPr>
            <a:r>
              <a:rPr lang="en-US" sz="2400"/>
              <a:t>Goal		</a:t>
            </a:r>
            <a:endParaRPr/>
          </a:p>
          <a:p>
            <a:pPr marL="1379538" lvl="2" indent="-349250" algn="l" rtl="0">
              <a:lnSpc>
                <a:spcPct val="90000"/>
              </a:lnSpc>
              <a:spcBef>
                <a:spcPts val="480"/>
              </a:spcBef>
              <a:spcAft>
                <a:spcPts val="0"/>
              </a:spcAft>
              <a:buClr>
                <a:schemeClr val="dk1"/>
              </a:buClr>
              <a:buSzPts val="2400"/>
              <a:buFont typeface="Noto Sans Symbols"/>
              <a:buChar char="▪"/>
            </a:pPr>
            <a:r>
              <a:rPr lang="en-US" sz="2400"/>
              <a:t>Re-establish immediate coping.</a:t>
            </a:r>
            <a:endParaRPr/>
          </a:p>
          <a:p>
            <a:pPr marL="914400" lvl="1" indent="-449263" algn="l" rtl="0">
              <a:lnSpc>
                <a:spcPct val="90000"/>
              </a:lnSpc>
              <a:spcBef>
                <a:spcPts val="480"/>
              </a:spcBef>
              <a:spcAft>
                <a:spcPts val="0"/>
              </a:spcAft>
              <a:buClr>
                <a:schemeClr val="dk1"/>
              </a:buClr>
              <a:buSzPts val="2400"/>
              <a:buFont typeface="Arial"/>
              <a:buChar char="•"/>
            </a:pPr>
            <a:r>
              <a:rPr lang="en-US" sz="2400"/>
              <a:t>Subgoals	</a:t>
            </a:r>
            <a:endParaRPr/>
          </a:p>
          <a:p>
            <a:pPr marL="1379538" lvl="2" indent="-349250" algn="l" rtl="0">
              <a:lnSpc>
                <a:spcPct val="90000"/>
              </a:lnSpc>
              <a:spcBef>
                <a:spcPts val="480"/>
              </a:spcBef>
              <a:spcAft>
                <a:spcPts val="0"/>
              </a:spcAft>
              <a:buClr>
                <a:schemeClr val="dk1"/>
              </a:buClr>
              <a:buSzPts val="2400"/>
              <a:buFont typeface="Noto Sans Symbols"/>
              <a:buChar char="▪"/>
            </a:pPr>
            <a:r>
              <a:rPr lang="en-US" sz="2400"/>
              <a:t>Ensure safety.</a:t>
            </a:r>
            <a:endParaRPr/>
          </a:p>
          <a:p>
            <a:pPr marL="1379538" lvl="2" indent="-349250" algn="l" rtl="0">
              <a:lnSpc>
                <a:spcPct val="90000"/>
              </a:lnSpc>
              <a:spcBef>
                <a:spcPts val="480"/>
              </a:spcBef>
              <a:spcAft>
                <a:spcPts val="0"/>
              </a:spcAft>
              <a:buClr>
                <a:schemeClr val="dk1"/>
              </a:buClr>
              <a:buSzPts val="2400"/>
              <a:buFont typeface="Noto Sans Symbols"/>
              <a:buChar char="▪"/>
            </a:pPr>
            <a:r>
              <a:rPr lang="en-US" sz="2400"/>
              <a:t>Provide support (physical and emotional comfort) and reduce distress.</a:t>
            </a:r>
            <a:endParaRPr/>
          </a:p>
          <a:p>
            <a:pPr marL="1379538" lvl="2" indent="-349250" algn="l" rtl="0">
              <a:lnSpc>
                <a:spcPct val="90000"/>
              </a:lnSpc>
              <a:spcBef>
                <a:spcPts val="480"/>
              </a:spcBef>
              <a:spcAft>
                <a:spcPts val="0"/>
              </a:spcAft>
              <a:buClr>
                <a:schemeClr val="dk1"/>
              </a:buClr>
              <a:buSzPts val="2400"/>
              <a:buFont typeface="Noto Sans Symbols"/>
              <a:buChar char="▪"/>
            </a:pPr>
            <a:r>
              <a:rPr lang="en-US" sz="2400"/>
              <a:t>Identify crisis related problems.</a:t>
            </a:r>
            <a:endParaRPr/>
          </a:p>
          <a:p>
            <a:pPr marL="1379538" lvl="2" indent="-349250" algn="l" rtl="0">
              <a:lnSpc>
                <a:spcPct val="90000"/>
              </a:lnSpc>
              <a:spcBef>
                <a:spcPts val="480"/>
              </a:spcBef>
              <a:spcAft>
                <a:spcPts val="0"/>
              </a:spcAft>
              <a:buClr>
                <a:schemeClr val="dk1"/>
              </a:buClr>
              <a:buSzPts val="2400"/>
              <a:buFont typeface="Noto Sans Symbols"/>
              <a:buChar char="▪"/>
            </a:pPr>
            <a:r>
              <a:rPr lang="en-US" sz="2400"/>
              <a:t>Support adaptive coping and begin the problem solving process.</a:t>
            </a:r>
            <a:endParaRPr/>
          </a:p>
          <a:p>
            <a:pPr marL="1379538" lvl="2" indent="-349250" algn="l" rtl="0">
              <a:lnSpc>
                <a:spcPct val="90000"/>
              </a:lnSpc>
              <a:spcBef>
                <a:spcPts val="480"/>
              </a:spcBef>
              <a:spcAft>
                <a:spcPts val="0"/>
              </a:spcAft>
              <a:buClr>
                <a:schemeClr val="dk1"/>
              </a:buClr>
              <a:buSzPts val="2400"/>
              <a:buFont typeface="Noto Sans Symbols"/>
              <a:buChar char="▪"/>
            </a:pPr>
            <a:r>
              <a:rPr lang="en-US" sz="2400"/>
              <a:t>Assess trauma risk and link to helping resources.</a:t>
            </a:r>
            <a:endParaRPr/>
          </a:p>
        </p:txBody>
      </p:sp>
      <p:sp>
        <p:nvSpPr>
          <p:cNvPr id="608" name="Google Shape;608;p81"/>
          <p:cNvSpPr/>
          <p:nvPr/>
        </p:nvSpPr>
        <p:spPr>
          <a:xfrm>
            <a:off x="150829" y="930275"/>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Psychological Interventions</a:t>
            </a:r>
            <a:endParaRPr/>
          </a:p>
        </p:txBody>
      </p:sp>
      <p:sp>
        <p:nvSpPr>
          <p:cNvPr id="609" name="Google Shape;609;p81"/>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616" name="Google Shape;616;p82"/>
          <p:cNvSpPr txBox="1">
            <a:spLocks noGrp="1"/>
          </p:cNvSpPr>
          <p:nvPr>
            <p:ph type="body" idx="1"/>
          </p:nvPr>
        </p:nvSpPr>
        <p:spPr>
          <a:xfrm>
            <a:off x="32714" y="1767678"/>
            <a:ext cx="8998163" cy="4876800"/>
          </a:xfrm>
          <a:prstGeom prst="rect">
            <a:avLst/>
          </a:prstGeom>
          <a:noFill/>
          <a:ln>
            <a:noFill/>
          </a:ln>
        </p:spPr>
        <p:txBody>
          <a:bodyPr spcFirstLastPara="1" wrap="square" lIns="91425" tIns="45700" rIns="91425" bIns="45700" anchor="t" anchorCtr="0">
            <a:normAutofit/>
          </a:bodyPr>
          <a:lstStyle/>
          <a:p>
            <a:pPr marL="381000" lvl="0" indent="-381000" algn="l" rtl="0">
              <a:lnSpc>
                <a:spcPct val="110000"/>
              </a:lnSpc>
              <a:spcBef>
                <a:spcPts val="0"/>
              </a:spcBef>
              <a:spcAft>
                <a:spcPts val="0"/>
              </a:spcAft>
              <a:buClr>
                <a:schemeClr val="dk1"/>
              </a:buClr>
              <a:buSzPts val="2400"/>
              <a:buNone/>
            </a:pPr>
            <a:r>
              <a:rPr lang="en-US" sz="2400" b="1"/>
              <a:t>Individual Crisis Intervention (ICI)</a:t>
            </a:r>
            <a:endParaRPr/>
          </a:p>
          <a:p>
            <a:pPr marL="914400" lvl="1" indent="-449263" algn="l" rtl="0">
              <a:lnSpc>
                <a:spcPct val="110000"/>
              </a:lnSpc>
              <a:spcBef>
                <a:spcPts val="480"/>
              </a:spcBef>
              <a:spcAft>
                <a:spcPts val="0"/>
              </a:spcAft>
              <a:buClr>
                <a:schemeClr val="dk1"/>
              </a:buClr>
              <a:buSzPts val="2400"/>
              <a:buChar char="–"/>
            </a:pPr>
            <a:r>
              <a:rPr lang="en-US" sz="2400"/>
              <a:t>Elements	</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 Establish Rapport</a:t>
            </a:r>
            <a:r>
              <a:rPr lang="en-US" sz="2400"/>
              <a:t>: Make psychological contact with the person in crisis.	</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 Identify and Prioritize Crisis Problems</a:t>
            </a:r>
            <a:r>
              <a:rPr lang="en-US" sz="2400"/>
              <a:t>:</a:t>
            </a:r>
            <a:endParaRPr/>
          </a:p>
          <a:p>
            <a:pPr marL="1379538" lvl="2" indent="-349250" algn="l" rtl="0">
              <a:lnSpc>
                <a:spcPct val="110000"/>
              </a:lnSpc>
              <a:spcBef>
                <a:spcPts val="480"/>
              </a:spcBef>
              <a:spcAft>
                <a:spcPts val="0"/>
              </a:spcAft>
              <a:buClr>
                <a:schemeClr val="dk1"/>
              </a:buClr>
              <a:buSzPts val="2400"/>
              <a:buFont typeface="Noto Sans Symbols"/>
              <a:buNone/>
            </a:pPr>
            <a:r>
              <a:rPr lang="en-US" sz="2400"/>
              <a:t>     Identify the most immediate concerns.</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 Address Crisis Problems</a:t>
            </a:r>
            <a:r>
              <a:rPr lang="en-US" sz="2400"/>
              <a:t>: Identify possible</a:t>
            </a:r>
            <a:endParaRPr/>
          </a:p>
          <a:p>
            <a:pPr marL="1379538" lvl="2" indent="-349250" algn="l" rtl="0">
              <a:lnSpc>
                <a:spcPct val="110000"/>
              </a:lnSpc>
              <a:spcBef>
                <a:spcPts val="480"/>
              </a:spcBef>
              <a:spcAft>
                <a:spcPts val="0"/>
              </a:spcAft>
              <a:buClr>
                <a:schemeClr val="dk1"/>
              </a:buClr>
              <a:buSzPts val="2400"/>
              <a:buFont typeface="Noto Sans Symbols"/>
              <a:buNone/>
            </a:pPr>
            <a:r>
              <a:rPr lang="en-US" sz="2400"/>
              <a:t>    solutions and take some action.</a:t>
            </a:r>
            <a:endParaRPr/>
          </a:p>
          <a:p>
            <a:pPr marL="1379538" lvl="2" indent="-349250" algn="l" rtl="0">
              <a:lnSpc>
                <a:spcPct val="110000"/>
              </a:lnSpc>
              <a:spcBef>
                <a:spcPts val="480"/>
              </a:spcBef>
              <a:spcAft>
                <a:spcPts val="0"/>
              </a:spcAft>
              <a:buClr>
                <a:schemeClr val="dk1"/>
              </a:buClr>
              <a:buSzPts val="2400"/>
              <a:buFont typeface="Noto Sans Symbols"/>
              <a:buAutoNum type="alphaLcParenR"/>
            </a:pPr>
            <a:r>
              <a:rPr lang="en-US" sz="2400" b="1"/>
              <a:t> Review Progress</a:t>
            </a:r>
            <a:r>
              <a:rPr lang="en-US" sz="2400"/>
              <a:t>: Ensure the individual is</a:t>
            </a:r>
            <a:endParaRPr/>
          </a:p>
          <a:p>
            <a:pPr marL="1379538" lvl="2" indent="-349250" algn="l" rtl="0">
              <a:lnSpc>
                <a:spcPct val="110000"/>
              </a:lnSpc>
              <a:spcBef>
                <a:spcPts val="480"/>
              </a:spcBef>
              <a:spcAft>
                <a:spcPts val="0"/>
              </a:spcAft>
              <a:buClr>
                <a:schemeClr val="dk1"/>
              </a:buClr>
              <a:buSzPts val="2400"/>
              <a:buFont typeface="Noto Sans Symbols"/>
              <a:buNone/>
            </a:pPr>
            <a:r>
              <a:rPr lang="en-US" sz="2400"/>
              <a:t>    moving toward adaptive crisis resolution.</a:t>
            </a:r>
            <a:endParaRPr/>
          </a:p>
        </p:txBody>
      </p:sp>
      <p:sp>
        <p:nvSpPr>
          <p:cNvPr id="617" name="Google Shape;617;p82"/>
          <p:cNvSpPr/>
          <p:nvPr/>
        </p:nvSpPr>
        <p:spPr>
          <a:xfrm>
            <a:off x="164690" y="776281"/>
            <a:ext cx="90678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Psychological Interventions</a:t>
            </a:r>
            <a:endParaRPr/>
          </a:p>
        </p:txBody>
      </p:sp>
      <p:sp>
        <p:nvSpPr>
          <p:cNvPr id="618" name="Google Shape;618;p82"/>
          <p:cNvSpPr txBox="1"/>
          <p:nvPr/>
        </p:nvSpPr>
        <p:spPr>
          <a:xfrm>
            <a:off x="0" y="6519446"/>
            <a:ext cx="3048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PREP</a:t>
            </a:r>
            <a:r>
              <a:rPr lang="en-US" sz="1600" u="sng">
                <a:solidFill>
                  <a:schemeClr val="dk1"/>
                </a:solidFill>
                <a:latin typeface="Arial"/>
                <a:ea typeface="Arial"/>
                <a:cs typeface="Arial"/>
                <a:sym typeface="Arial"/>
              </a:rPr>
              <a:t>a</a:t>
            </a:r>
            <a:r>
              <a:rPr lang="en-US" sz="1600">
                <a:solidFill>
                  <a:schemeClr val="dk1"/>
                </a:solidFill>
                <a:latin typeface="Arial"/>
                <a:ea typeface="Arial"/>
                <a:cs typeface="Arial"/>
                <a:sym typeface="Arial"/>
              </a:rPr>
              <a:t>RE 2011 - NASP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8"/>
          <p:cNvSpPr txBox="1">
            <a:spLocks noGrp="1"/>
          </p:cNvSpPr>
          <p:nvPr>
            <p:ph type="title"/>
          </p:nvPr>
        </p:nvSpPr>
        <p:spPr>
          <a:xfrm>
            <a:off x="457200" y="1197758"/>
            <a:ext cx="8229600" cy="9129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94736"/>
              <a:buFont typeface="Arial"/>
              <a:buNone/>
            </a:pPr>
            <a:r>
              <a:rPr lang="en-US" sz="3800"/>
              <a:t>Question for Participants </a:t>
            </a:r>
            <a:endParaRPr sz="3800"/>
          </a:p>
          <a:p>
            <a:pPr marL="0" lvl="0" indent="0" algn="l" rtl="0">
              <a:spcBef>
                <a:spcPts val="0"/>
              </a:spcBef>
              <a:spcAft>
                <a:spcPts val="0"/>
              </a:spcAft>
              <a:buNone/>
            </a:pPr>
            <a:endParaRPr/>
          </a:p>
        </p:txBody>
      </p:sp>
      <p:sp>
        <p:nvSpPr>
          <p:cNvPr id="200" name="Google Shape;200;p38"/>
          <p:cNvSpPr txBox="1">
            <a:spLocks noGrp="1"/>
          </p:cNvSpPr>
          <p:nvPr>
            <p:ph type="body" idx="1"/>
          </p:nvPr>
        </p:nvSpPr>
        <p:spPr>
          <a:xfrm>
            <a:off x="457200" y="2110650"/>
            <a:ext cx="4365000" cy="2323500"/>
          </a:xfrm>
          <a:prstGeom prst="rect">
            <a:avLst/>
          </a:prstGeom>
        </p:spPr>
        <p:txBody>
          <a:bodyPr spcFirstLastPara="1" wrap="square" lIns="91425" tIns="45700" rIns="91425" bIns="45700" anchor="t" anchorCtr="0">
            <a:normAutofit lnSpcReduction="10000"/>
          </a:bodyPr>
          <a:lstStyle/>
          <a:p>
            <a:pPr marL="0" lvl="0" indent="0" algn="l" rtl="0">
              <a:spcBef>
                <a:spcPts val="600"/>
              </a:spcBef>
              <a:spcAft>
                <a:spcPts val="0"/>
              </a:spcAft>
              <a:buNone/>
            </a:pPr>
            <a:r>
              <a:rPr lang="en-US" sz="3000"/>
              <a:t>What gets in the way of having a fully functioning crisis team?</a:t>
            </a:r>
            <a:endParaRPr sz="3000"/>
          </a:p>
          <a:p>
            <a:pPr marL="0" lvl="0" indent="0" algn="l" rtl="0">
              <a:spcBef>
                <a:spcPts val="600"/>
              </a:spcBef>
              <a:spcAft>
                <a:spcPts val="0"/>
              </a:spcAft>
              <a:buNone/>
            </a:pPr>
            <a:endParaRPr sz="3000"/>
          </a:p>
          <a:p>
            <a:pPr marL="0" lvl="0" indent="0" algn="l" rtl="0">
              <a:spcBef>
                <a:spcPts val="600"/>
              </a:spcBef>
              <a:spcAft>
                <a:spcPts val="0"/>
              </a:spcAft>
              <a:buNone/>
            </a:pPr>
            <a:endParaRPr sz="2800"/>
          </a:p>
        </p:txBody>
      </p:sp>
      <p:sp>
        <p:nvSpPr>
          <p:cNvPr id="201" name="Google Shape;201;p3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202" name="Google Shape;202;p38"/>
          <p:cNvPicPr preferRelativeResize="0"/>
          <p:nvPr/>
        </p:nvPicPr>
        <p:blipFill>
          <a:blip r:embed="rId3">
            <a:alphaModFix/>
          </a:blip>
          <a:stretch>
            <a:fillRect/>
          </a:stretch>
        </p:blipFill>
        <p:spPr>
          <a:xfrm>
            <a:off x="4990375" y="2452233"/>
            <a:ext cx="4017000" cy="2756764"/>
          </a:xfrm>
          <a:prstGeom prst="rect">
            <a:avLst/>
          </a:prstGeom>
          <a:noFill/>
          <a:ln>
            <a:noFill/>
          </a:ln>
        </p:spPr>
      </p:pic>
      <p:sp>
        <p:nvSpPr>
          <p:cNvPr id="203" name="Google Shape;203;p38"/>
          <p:cNvSpPr txBox="1"/>
          <p:nvPr/>
        </p:nvSpPr>
        <p:spPr>
          <a:xfrm>
            <a:off x="669800" y="4203325"/>
            <a:ext cx="4152300" cy="2339700"/>
          </a:xfrm>
          <a:prstGeom prst="rect">
            <a:avLst/>
          </a:prstGeom>
          <a:noFill/>
          <a:ln>
            <a:noFill/>
          </a:ln>
        </p:spPr>
        <p:txBody>
          <a:bodyPr spcFirstLastPara="1" wrap="square" lIns="91425" tIns="91425" rIns="91425" bIns="91425" anchor="t" anchorCtr="0">
            <a:spAutoFit/>
          </a:bodyPr>
          <a:lstStyle/>
          <a:p>
            <a:pPr marL="457200" lvl="0" indent="-406400" algn="l" rtl="0">
              <a:spcBef>
                <a:spcPts val="600"/>
              </a:spcBef>
              <a:spcAft>
                <a:spcPts val="0"/>
              </a:spcAft>
              <a:buClr>
                <a:schemeClr val="dk1"/>
              </a:buClr>
              <a:buSzPts val="2800"/>
              <a:buChar char="•"/>
            </a:pPr>
            <a:r>
              <a:rPr lang="en-US" sz="2800">
                <a:solidFill>
                  <a:schemeClr val="dk1"/>
                </a:solidFill>
              </a:rPr>
              <a:t>Changes in administration </a:t>
            </a:r>
            <a:endParaRPr sz="2800">
              <a:solidFill>
                <a:schemeClr val="dk1"/>
              </a:solidFill>
            </a:endParaRPr>
          </a:p>
          <a:p>
            <a:pPr marL="457200" lvl="0" indent="-406400" algn="l" rtl="0">
              <a:spcBef>
                <a:spcPts val="0"/>
              </a:spcBef>
              <a:spcAft>
                <a:spcPts val="0"/>
              </a:spcAft>
              <a:buClr>
                <a:schemeClr val="dk1"/>
              </a:buClr>
              <a:buSzPts val="2800"/>
              <a:buChar char="•"/>
            </a:pPr>
            <a:r>
              <a:rPr lang="en-US" sz="2800">
                <a:solidFill>
                  <a:schemeClr val="dk1"/>
                </a:solidFill>
              </a:rPr>
              <a:t>Workload too large to prioritize training</a:t>
            </a:r>
            <a:endParaRPr sz="2800">
              <a:solidFill>
                <a:schemeClr val="dk1"/>
              </a:solidFill>
            </a:endParaRPr>
          </a:p>
          <a:p>
            <a:pPr marL="457200" lvl="0" indent="-406400" algn="l" rtl="0">
              <a:spcBef>
                <a:spcPts val="0"/>
              </a:spcBef>
              <a:spcAft>
                <a:spcPts val="0"/>
              </a:spcAft>
              <a:buClr>
                <a:schemeClr val="dk1"/>
              </a:buClr>
              <a:buSzPts val="2800"/>
              <a:buChar char="•"/>
            </a:pPr>
            <a:r>
              <a:rPr lang="en-US" sz="2800">
                <a:solidFill>
                  <a:schemeClr val="dk1"/>
                </a:solidFill>
              </a:rPr>
              <a:t>Access to the training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3"/>
          <p:cNvSpPr txBox="1">
            <a:spLocks noGrp="1"/>
          </p:cNvSpPr>
          <p:nvPr>
            <p:ph type="title"/>
          </p:nvPr>
        </p:nvSpPr>
        <p:spPr>
          <a:xfrm>
            <a:off x="457200" y="1267208"/>
            <a:ext cx="8229600" cy="9127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US" sz="3600" b="1" u="sng"/>
              <a:t>E</a:t>
            </a:r>
            <a:r>
              <a:rPr lang="en-US" sz="3600" b="1"/>
              <a:t>xamine the Effectiveness of Crisis Prevention and Intervention</a:t>
            </a:r>
            <a:endParaRPr/>
          </a:p>
        </p:txBody>
      </p:sp>
      <p:sp>
        <p:nvSpPr>
          <p:cNvPr id="625" name="Google Shape;625;p83"/>
          <p:cNvSpPr txBox="1">
            <a:spLocks noGrp="1"/>
          </p:cNvSpPr>
          <p:nvPr>
            <p:ph type="body" idx="1"/>
          </p:nvPr>
        </p:nvSpPr>
        <p:spPr>
          <a:xfrm>
            <a:off x="283070" y="2699867"/>
            <a:ext cx="8229600" cy="395634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sz="2400"/>
              <a:t>Three examination strategies:</a:t>
            </a:r>
            <a:endParaRPr/>
          </a:p>
          <a:p>
            <a:pPr marL="742950" lvl="1" indent="-285750" algn="l" rtl="0">
              <a:lnSpc>
                <a:spcPct val="100000"/>
              </a:lnSpc>
              <a:spcBef>
                <a:spcPts val="600"/>
              </a:spcBef>
              <a:spcAft>
                <a:spcPts val="0"/>
              </a:spcAft>
              <a:buClr>
                <a:schemeClr val="dk1"/>
              </a:buClr>
              <a:buSzPts val="2200"/>
              <a:buChar char="–"/>
            </a:pPr>
            <a:r>
              <a:rPr lang="en-US" sz="2200"/>
              <a:t>Needs Assessment</a:t>
            </a:r>
            <a:endParaRPr/>
          </a:p>
          <a:p>
            <a:pPr marL="742950" lvl="1" indent="-285750" algn="l" rtl="0">
              <a:lnSpc>
                <a:spcPct val="100000"/>
              </a:lnSpc>
              <a:spcBef>
                <a:spcPts val="600"/>
              </a:spcBef>
              <a:spcAft>
                <a:spcPts val="0"/>
              </a:spcAft>
              <a:buClr>
                <a:schemeClr val="dk1"/>
              </a:buClr>
              <a:buSzPts val="2200"/>
              <a:buChar char="–"/>
            </a:pPr>
            <a:r>
              <a:rPr lang="en-US" sz="2200"/>
              <a:t>Process Analysis</a:t>
            </a:r>
            <a:endParaRPr/>
          </a:p>
          <a:p>
            <a:pPr marL="742950" lvl="1" indent="-285750" algn="l" rtl="0">
              <a:lnSpc>
                <a:spcPct val="100000"/>
              </a:lnSpc>
              <a:spcBef>
                <a:spcPts val="600"/>
              </a:spcBef>
              <a:spcAft>
                <a:spcPts val="0"/>
              </a:spcAft>
              <a:buClr>
                <a:schemeClr val="dk1"/>
              </a:buClr>
              <a:buSzPts val="2200"/>
              <a:buChar char="–"/>
            </a:pPr>
            <a:r>
              <a:rPr lang="en-US" sz="2200"/>
              <a:t>Outcome Evaluation</a:t>
            </a:r>
            <a:endParaRPr/>
          </a:p>
          <a:p>
            <a:pPr marL="0" lvl="0" indent="0" algn="l" rtl="0">
              <a:lnSpc>
                <a:spcPct val="100000"/>
              </a:lnSpc>
              <a:spcBef>
                <a:spcPts val="600"/>
              </a:spcBef>
              <a:spcAft>
                <a:spcPts val="0"/>
              </a:spcAft>
              <a:buClr>
                <a:schemeClr val="dk1"/>
              </a:buClr>
              <a:buSzPts val="2000"/>
              <a:buNone/>
            </a:pPr>
            <a:endParaRPr/>
          </a:p>
        </p:txBody>
      </p:sp>
      <p:sp>
        <p:nvSpPr>
          <p:cNvPr id="626" name="Google Shape;626;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27" name="Google Shape;627;p83"/>
          <p:cNvPicPr preferRelativeResize="0"/>
          <p:nvPr/>
        </p:nvPicPr>
        <p:blipFill rotWithShape="1">
          <a:blip r:embed="rId3">
            <a:alphaModFix/>
          </a:blip>
          <a:srcRect/>
          <a:stretch/>
        </p:blipFill>
        <p:spPr>
          <a:xfrm>
            <a:off x="4746131" y="3445036"/>
            <a:ext cx="3940669" cy="262009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4"/>
          <p:cNvSpPr txBox="1">
            <a:spLocks noGrp="1"/>
          </p:cNvSpPr>
          <p:nvPr>
            <p:ph type="title"/>
          </p:nvPr>
        </p:nvSpPr>
        <p:spPr>
          <a:xfrm>
            <a:off x="457200" y="1197758"/>
            <a:ext cx="8229600" cy="9127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US" sz="3600" b="1"/>
              <a:t>PREP</a:t>
            </a:r>
            <a:r>
              <a:rPr lang="en-US" sz="3600" b="1" u="sng"/>
              <a:t>a</a:t>
            </a:r>
            <a:r>
              <a:rPr lang="en-US" sz="3600" b="1"/>
              <a:t>RE Training: Evaluation Data</a:t>
            </a:r>
            <a:br>
              <a:rPr lang="en-US" sz="3400" b="1"/>
            </a:br>
            <a:r>
              <a:rPr lang="en-US" b="1"/>
              <a:t>Knowledge, Attitudes, &amp; Satisfaction</a:t>
            </a:r>
            <a:endParaRPr/>
          </a:p>
        </p:txBody>
      </p:sp>
      <p:sp>
        <p:nvSpPr>
          <p:cNvPr id="634" name="Google Shape;634;p84"/>
          <p:cNvSpPr txBox="1">
            <a:spLocks noGrp="1"/>
          </p:cNvSpPr>
          <p:nvPr>
            <p:ph type="body" idx="1"/>
          </p:nvPr>
        </p:nvSpPr>
        <p:spPr>
          <a:xfrm>
            <a:off x="457200" y="2400008"/>
            <a:ext cx="8229600" cy="4128114"/>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a:t>Participants consistently experience:</a:t>
            </a:r>
            <a:endParaRPr/>
          </a:p>
          <a:p>
            <a:pPr marL="742950" lvl="1" indent="-285750" algn="l" rtl="0">
              <a:lnSpc>
                <a:spcPct val="100000"/>
              </a:lnSpc>
              <a:spcBef>
                <a:spcPts val="900"/>
              </a:spcBef>
              <a:spcAft>
                <a:spcPts val="0"/>
              </a:spcAft>
              <a:buClr>
                <a:schemeClr val="dk1"/>
              </a:buClr>
              <a:buSzPct val="100000"/>
              <a:buChar char="–"/>
            </a:pPr>
            <a:r>
              <a:rPr lang="en-US" i="1"/>
              <a:t>significant gains in knowledge </a:t>
            </a:r>
            <a:endParaRPr/>
          </a:p>
          <a:p>
            <a:pPr marL="742950" lvl="1" indent="-285750" algn="l" rtl="0">
              <a:lnSpc>
                <a:spcPct val="100000"/>
              </a:lnSpc>
              <a:spcBef>
                <a:spcPts val="900"/>
              </a:spcBef>
              <a:spcAft>
                <a:spcPts val="0"/>
              </a:spcAft>
              <a:buClr>
                <a:schemeClr val="dk1"/>
              </a:buClr>
              <a:buSzPct val="100000"/>
              <a:buChar char="–"/>
            </a:pPr>
            <a:r>
              <a:rPr lang="en-US" i="1"/>
              <a:t>significant improvements in attitudes toward crisis prevention and intervention.</a:t>
            </a:r>
            <a:endParaRPr/>
          </a:p>
          <a:p>
            <a:pPr marL="342900" lvl="0" indent="-342900" algn="l" rtl="0">
              <a:lnSpc>
                <a:spcPct val="100000"/>
              </a:lnSpc>
              <a:spcBef>
                <a:spcPts val="900"/>
              </a:spcBef>
              <a:spcAft>
                <a:spcPts val="0"/>
              </a:spcAft>
              <a:buClr>
                <a:schemeClr val="dk1"/>
              </a:buClr>
              <a:buSzPct val="100000"/>
              <a:buChar char="•"/>
            </a:pPr>
            <a:r>
              <a:rPr lang="en-US"/>
              <a:t>Workshop 1 participants report:</a:t>
            </a:r>
            <a:endParaRPr/>
          </a:p>
          <a:p>
            <a:pPr marL="742950" lvl="1" indent="-285750" algn="l" rtl="0">
              <a:lnSpc>
                <a:spcPct val="100000"/>
              </a:lnSpc>
              <a:spcBef>
                <a:spcPts val="900"/>
              </a:spcBef>
              <a:spcAft>
                <a:spcPts val="0"/>
              </a:spcAft>
              <a:buClr>
                <a:schemeClr val="dk1"/>
              </a:buClr>
              <a:buSzPct val="100000"/>
              <a:buChar char="–"/>
            </a:pPr>
            <a:r>
              <a:rPr lang="en-US"/>
              <a:t>Feeling more knowledgeable about school crisis prevention</a:t>
            </a:r>
            <a:endParaRPr/>
          </a:p>
          <a:p>
            <a:pPr marL="742950" lvl="1" indent="-285750" algn="l" rtl="0">
              <a:lnSpc>
                <a:spcPct val="100000"/>
              </a:lnSpc>
              <a:spcBef>
                <a:spcPts val="900"/>
              </a:spcBef>
              <a:spcAft>
                <a:spcPts val="0"/>
              </a:spcAft>
              <a:buClr>
                <a:schemeClr val="dk1"/>
              </a:buClr>
              <a:buSzPct val="100000"/>
              <a:buChar char="–"/>
            </a:pPr>
            <a:r>
              <a:rPr lang="en-US"/>
              <a:t>More confidence and enthusiasm in collaborating with others to develop school safety and crisis response management plans. </a:t>
            </a:r>
            <a:endParaRPr/>
          </a:p>
          <a:p>
            <a:pPr marL="342900" lvl="0" indent="-342900" algn="l" rtl="0">
              <a:lnSpc>
                <a:spcPct val="100000"/>
              </a:lnSpc>
              <a:spcBef>
                <a:spcPts val="900"/>
              </a:spcBef>
              <a:spcAft>
                <a:spcPts val="0"/>
              </a:spcAft>
              <a:buClr>
                <a:schemeClr val="dk1"/>
              </a:buClr>
              <a:buSzPct val="100000"/>
              <a:buChar char="•"/>
            </a:pPr>
            <a:r>
              <a:rPr lang="en-US"/>
              <a:t>Workshop 2 participants report:</a:t>
            </a:r>
            <a:endParaRPr/>
          </a:p>
          <a:p>
            <a:pPr marL="742950" lvl="1" indent="-285750" algn="l" rtl="0">
              <a:lnSpc>
                <a:spcPct val="100000"/>
              </a:lnSpc>
              <a:spcBef>
                <a:spcPts val="900"/>
              </a:spcBef>
              <a:spcAft>
                <a:spcPts val="0"/>
              </a:spcAft>
              <a:buClr>
                <a:schemeClr val="dk1"/>
              </a:buClr>
              <a:buSzPct val="100000"/>
              <a:buChar char="–"/>
            </a:pPr>
            <a:r>
              <a:rPr lang="en-US"/>
              <a:t>Less anxiety and fear in responding to school crises</a:t>
            </a:r>
            <a:endParaRPr/>
          </a:p>
          <a:p>
            <a:pPr marL="742950" lvl="1" indent="-285750" algn="l" rtl="0">
              <a:lnSpc>
                <a:spcPct val="100000"/>
              </a:lnSpc>
              <a:spcBef>
                <a:spcPts val="900"/>
              </a:spcBef>
              <a:spcAft>
                <a:spcPts val="0"/>
              </a:spcAft>
              <a:buClr>
                <a:schemeClr val="dk1"/>
              </a:buClr>
              <a:buSzPct val="100000"/>
              <a:buChar char="–"/>
            </a:pPr>
            <a:r>
              <a:rPr lang="en-US"/>
              <a:t>More confidence in ability to respond as part of a crisis team</a:t>
            </a:r>
            <a:endParaRPr/>
          </a:p>
          <a:p>
            <a:pPr marL="342900" lvl="0" indent="-342900" algn="l" rtl="0">
              <a:lnSpc>
                <a:spcPct val="100000"/>
              </a:lnSpc>
              <a:spcBef>
                <a:spcPts val="900"/>
              </a:spcBef>
              <a:spcAft>
                <a:spcPts val="0"/>
              </a:spcAft>
              <a:buClr>
                <a:schemeClr val="dk1"/>
              </a:buClr>
              <a:buSzPct val="100000"/>
              <a:buChar char="•"/>
            </a:pPr>
            <a:r>
              <a:rPr lang="en-US"/>
              <a:t>Participant Satisfaction (5 point scale)</a:t>
            </a:r>
            <a:endParaRPr/>
          </a:p>
          <a:p>
            <a:pPr marL="742950" lvl="1" indent="-285750" algn="l" rtl="0">
              <a:lnSpc>
                <a:spcPct val="100000"/>
              </a:lnSpc>
              <a:spcBef>
                <a:spcPts val="900"/>
              </a:spcBef>
              <a:spcAft>
                <a:spcPts val="0"/>
              </a:spcAft>
              <a:buClr>
                <a:schemeClr val="dk1"/>
              </a:buClr>
              <a:buSzPct val="100000"/>
              <a:buChar char="–"/>
            </a:pPr>
            <a:r>
              <a:rPr lang="en-US"/>
              <a:t>High across Workshop 1 (</a:t>
            </a:r>
            <a:r>
              <a:rPr lang="en-US" i="1"/>
              <a:t>M</a:t>
            </a:r>
            <a:r>
              <a:rPr lang="en-US"/>
              <a:t>=4.5) and Workshop 2 (</a:t>
            </a:r>
            <a:r>
              <a:rPr lang="en-US" i="1"/>
              <a:t>M</a:t>
            </a:r>
            <a:r>
              <a:rPr lang="en-US"/>
              <a:t>=4.6)</a:t>
            </a:r>
            <a:endParaRPr/>
          </a:p>
        </p:txBody>
      </p:sp>
      <p:sp>
        <p:nvSpPr>
          <p:cNvPr id="635" name="Google Shape;635;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40"/>
        <p:cNvGrpSpPr/>
        <p:nvPr/>
      </p:nvGrpSpPr>
      <p:grpSpPr>
        <a:xfrm>
          <a:off x="0" y="0"/>
          <a:ext cx="0" cy="0"/>
          <a:chOff x="0" y="0"/>
          <a:chExt cx="0" cy="0"/>
        </a:xfrm>
      </p:grpSpPr>
      <p:sp>
        <p:nvSpPr>
          <p:cNvPr id="641" name="Google Shape;641;p85"/>
          <p:cNvSpPr txBox="1">
            <a:spLocks noGrp="1"/>
          </p:cNvSpPr>
          <p:nvPr>
            <p:ph type="title"/>
          </p:nvPr>
        </p:nvSpPr>
        <p:spPr>
          <a:xfrm>
            <a:off x="555522" y="666816"/>
            <a:ext cx="8229600" cy="91275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Arial"/>
              <a:buNone/>
            </a:pPr>
            <a:r>
              <a:rPr lang="en-US" sz="3600" b="1"/>
              <a:t>Tried and True….</a:t>
            </a:r>
            <a:endParaRPr/>
          </a:p>
        </p:txBody>
      </p:sp>
      <p:sp>
        <p:nvSpPr>
          <p:cNvPr id="642" name="Google Shape;642;p85"/>
          <p:cNvSpPr txBox="1">
            <a:spLocks noGrp="1"/>
          </p:cNvSpPr>
          <p:nvPr>
            <p:ph type="body" idx="1"/>
          </p:nvPr>
        </p:nvSpPr>
        <p:spPr>
          <a:xfrm>
            <a:off x="0" y="1618899"/>
            <a:ext cx="9139084" cy="5230857"/>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lnSpc>
                <a:spcPct val="100000"/>
              </a:lnSpc>
              <a:spcBef>
                <a:spcPts val="0"/>
              </a:spcBef>
              <a:spcAft>
                <a:spcPts val="0"/>
              </a:spcAft>
              <a:buClr>
                <a:schemeClr val="dk1"/>
              </a:buClr>
              <a:buSzPct val="100000"/>
              <a:buChar char="•"/>
            </a:pPr>
            <a:r>
              <a:rPr lang="en-US" sz="8000" i="1"/>
              <a:t>In my opinion, having a well-trained crisis prevention, intervention and response team that includes administrators, teachers and key school personnel is not an option. These people must be freed from the responsibilities of the school building in order to be properly trained. Allowing them to attend training is a small sacrifice for an invaluable return on investment. The PREPaRE curriculum has provided our teams the professionally-guided direction that will give both staff and students the measure of support that they deserve. </a:t>
            </a:r>
            <a:endParaRPr/>
          </a:p>
          <a:p>
            <a:pPr marL="0" lvl="0" indent="0" algn="l" rtl="0">
              <a:lnSpc>
                <a:spcPct val="100000"/>
              </a:lnSpc>
              <a:spcBef>
                <a:spcPts val="600"/>
              </a:spcBef>
              <a:spcAft>
                <a:spcPts val="0"/>
              </a:spcAft>
              <a:buClr>
                <a:schemeClr val="dk1"/>
              </a:buClr>
              <a:buSzPct val="100000"/>
              <a:buNone/>
            </a:pPr>
            <a:r>
              <a:rPr lang="en-US" sz="8000"/>
              <a:t>      </a:t>
            </a:r>
            <a:r>
              <a:rPr lang="en-US" sz="6400"/>
              <a:t>Alan T. Lee, Superintendent, Baldwin County (Alabama) Public Schools </a:t>
            </a:r>
            <a:endParaRPr/>
          </a:p>
          <a:p>
            <a:pPr marL="0" lvl="0" indent="0" algn="l" rtl="0">
              <a:lnSpc>
                <a:spcPct val="100000"/>
              </a:lnSpc>
              <a:spcBef>
                <a:spcPts val="600"/>
              </a:spcBef>
              <a:spcAft>
                <a:spcPts val="0"/>
              </a:spcAft>
              <a:buClr>
                <a:schemeClr val="dk1"/>
              </a:buClr>
              <a:buSzPct val="100000"/>
              <a:buNone/>
            </a:pPr>
            <a:r>
              <a:rPr lang="en-US" sz="8000"/>
              <a:t> </a:t>
            </a:r>
            <a:endParaRPr/>
          </a:p>
          <a:p>
            <a:pPr marL="342900" lvl="0" indent="-342900" algn="l" rtl="0">
              <a:lnSpc>
                <a:spcPct val="100000"/>
              </a:lnSpc>
              <a:spcBef>
                <a:spcPts val="600"/>
              </a:spcBef>
              <a:spcAft>
                <a:spcPts val="0"/>
              </a:spcAft>
              <a:buClr>
                <a:schemeClr val="dk1"/>
              </a:buClr>
              <a:buSzPct val="100000"/>
              <a:buChar char="•"/>
            </a:pPr>
            <a:r>
              <a:rPr lang="en-US" sz="8000" b="1"/>
              <a:t> </a:t>
            </a:r>
            <a:r>
              <a:rPr lang="en-US" sz="8000" i="1"/>
              <a:t>It's not a matter of if but when a school crisis will occur. When a school crisis occurs and it's discovered that you've not prepared your staff to respond, you will not want to experience the backlash from parents, the press or the public. In today's times, lack of school crisis training is inexcusable. All of your stakeholders, not to mention the legal community and press, will look to see what level you were trained. You always want to be able to show you've had professionally-credentialed training and trainers; PREPaRE provides that. </a:t>
            </a:r>
            <a:endParaRPr/>
          </a:p>
          <a:p>
            <a:pPr marL="0" lvl="0" indent="0" algn="l" rtl="0">
              <a:lnSpc>
                <a:spcPct val="100000"/>
              </a:lnSpc>
              <a:spcBef>
                <a:spcPts val="600"/>
              </a:spcBef>
              <a:spcAft>
                <a:spcPts val="0"/>
              </a:spcAft>
              <a:buClr>
                <a:schemeClr val="dk1"/>
              </a:buClr>
              <a:buSzPct val="100000"/>
              <a:buNone/>
            </a:pPr>
            <a:r>
              <a:rPr lang="en-US" sz="8000"/>
              <a:t>     </a:t>
            </a:r>
            <a:r>
              <a:rPr lang="en-US" sz="6400"/>
              <a:t>Terry Wilhite, Communications Director/Strategist, Baldwin County (AL) Public Schools </a:t>
            </a:r>
            <a:endParaRPr/>
          </a:p>
          <a:p>
            <a:pPr marL="0" lvl="0" indent="0" algn="l" rtl="0">
              <a:lnSpc>
                <a:spcPct val="100000"/>
              </a:lnSpc>
              <a:spcBef>
                <a:spcPts val="600"/>
              </a:spcBef>
              <a:spcAft>
                <a:spcPts val="0"/>
              </a:spcAft>
              <a:buClr>
                <a:schemeClr val="dk1"/>
              </a:buClr>
              <a:buSzPct val="100000"/>
              <a:buNone/>
            </a:pPr>
            <a:r>
              <a:rPr lang="en-US" sz="6200"/>
              <a:t> </a:t>
            </a:r>
            <a:endParaRPr/>
          </a:p>
          <a:p>
            <a:pPr marL="342900" lvl="0" indent="-311150" algn="l" rtl="0">
              <a:lnSpc>
                <a:spcPct val="100000"/>
              </a:lnSpc>
              <a:spcBef>
                <a:spcPts val="600"/>
              </a:spcBef>
              <a:spcAft>
                <a:spcPts val="0"/>
              </a:spcAft>
              <a:buClr>
                <a:schemeClr val="dk1"/>
              </a:buClr>
              <a:buSzPct val="100000"/>
              <a:buNone/>
            </a:pPr>
            <a:endParaRPr/>
          </a:p>
        </p:txBody>
      </p:sp>
      <p:sp>
        <p:nvSpPr>
          <p:cNvPr id="643" name="Google Shape;643;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648"/>
        <p:cNvGrpSpPr/>
        <p:nvPr/>
      </p:nvGrpSpPr>
      <p:grpSpPr>
        <a:xfrm>
          <a:off x="0" y="0"/>
          <a:ext cx="0" cy="0"/>
          <a:chOff x="0" y="0"/>
          <a:chExt cx="0" cy="0"/>
        </a:xfrm>
      </p:grpSpPr>
      <p:sp>
        <p:nvSpPr>
          <p:cNvPr id="649" name="Google Shape;649;p86"/>
          <p:cNvSpPr txBox="1">
            <a:spLocks noGrp="1"/>
          </p:cNvSpPr>
          <p:nvPr>
            <p:ph type="title"/>
          </p:nvPr>
        </p:nvSpPr>
        <p:spPr>
          <a:xfrm>
            <a:off x="555522" y="770297"/>
            <a:ext cx="8229600" cy="91275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Arial"/>
              <a:buNone/>
            </a:pPr>
            <a:r>
              <a:rPr lang="en-US" sz="3600" b="1"/>
              <a:t>Tried and True….</a:t>
            </a:r>
            <a:endParaRPr/>
          </a:p>
        </p:txBody>
      </p:sp>
      <p:sp>
        <p:nvSpPr>
          <p:cNvPr id="650" name="Google Shape;650;p86"/>
          <p:cNvSpPr txBox="1">
            <a:spLocks noGrp="1"/>
          </p:cNvSpPr>
          <p:nvPr>
            <p:ph type="body" idx="1"/>
          </p:nvPr>
        </p:nvSpPr>
        <p:spPr>
          <a:xfrm>
            <a:off x="186812" y="1402590"/>
            <a:ext cx="8598310" cy="4321467"/>
          </a:xfrm>
          <a:prstGeom prst="rect">
            <a:avLst/>
          </a:prstGeom>
          <a:noFill/>
          <a:ln>
            <a:noFill/>
          </a:ln>
        </p:spPr>
        <p:txBody>
          <a:bodyPr spcFirstLastPara="1" wrap="square" lIns="91425" tIns="45700" rIns="91425" bIns="45700" anchor="t" anchorCtr="0">
            <a:normAutofit fontScale="25000" lnSpcReduction="20000"/>
          </a:bodyPr>
          <a:lstStyle/>
          <a:p>
            <a:pPr marL="342900" lvl="0" indent="-215900" algn="l" rtl="0">
              <a:lnSpc>
                <a:spcPct val="100000"/>
              </a:lnSpc>
              <a:spcBef>
                <a:spcPts val="0"/>
              </a:spcBef>
              <a:spcAft>
                <a:spcPts val="0"/>
              </a:spcAft>
              <a:buClr>
                <a:schemeClr val="dk1"/>
              </a:buClr>
              <a:buSzPct val="100000"/>
              <a:buNone/>
            </a:pPr>
            <a:endParaRPr sz="8000"/>
          </a:p>
          <a:p>
            <a:pPr marL="0" lvl="0" indent="0" algn="l" rtl="0">
              <a:lnSpc>
                <a:spcPct val="100000"/>
              </a:lnSpc>
              <a:spcBef>
                <a:spcPts val="600"/>
              </a:spcBef>
              <a:spcAft>
                <a:spcPts val="0"/>
              </a:spcAft>
              <a:buClr>
                <a:schemeClr val="dk1"/>
              </a:buClr>
              <a:buSzPct val="100000"/>
              <a:buNone/>
            </a:pPr>
            <a:r>
              <a:rPr lang="en-US" sz="8000" i="1"/>
              <a:t>The common language and specificity of the PREP</a:t>
            </a:r>
            <a:r>
              <a:rPr lang="en-US" sz="8000" i="1" u="sng"/>
              <a:t>a</a:t>
            </a:r>
            <a:r>
              <a:rPr lang="en-US" sz="8000" i="1"/>
              <a:t>RE model facilitated our ability to work toward providing appropriate interventions and responding to the emotional and psychological needs of the schools. Although we were trained only 7 short weeks prior to the incident, we were organized, thorough, effective, and compassionate. In fact, one of the principals indicated that the staff and students on the campus “never felt alone” because of our comprehensive efforts in providing the school community with the appropriate resources matched to their specific needs. Our PREP</a:t>
            </a:r>
            <a:r>
              <a:rPr lang="en-US" sz="8000" i="1" u="sng"/>
              <a:t>a</a:t>
            </a:r>
            <a:r>
              <a:rPr lang="en-US" sz="8000" i="1"/>
              <a:t>RE training allowed us to facilitate the recovery of the staff and students and facilitate the recovery of those in distress.</a:t>
            </a:r>
            <a:endParaRPr/>
          </a:p>
          <a:p>
            <a:pPr marL="0" lvl="0" indent="0" algn="l" rtl="0">
              <a:lnSpc>
                <a:spcPct val="100000"/>
              </a:lnSpc>
              <a:spcBef>
                <a:spcPts val="600"/>
              </a:spcBef>
              <a:spcAft>
                <a:spcPts val="0"/>
              </a:spcAft>
              <a:buClr>
                <a:schemeClr val="dk1"/>
              </a:buClr>
              <a:buSzPct val="100000"/>
              <a:buNone/>
            </a:pPr>
            <a:endParaRPr sz="8000" i="1"/>
          </a:p>
          <a:p>
            <a:pPr marL="0" lvl="0" indent="0" algn="l" rtl="0">
              <a:lnSpc>
                <a:spcPct val="100000"/>
              </a:lnSpc>
              <a:spcBef>
                <a:spcPts val="600"/>
              </a:spcBef>
              <a:spcAft>
                <a:spcPts val="0"/>
              </a:spcAft>
              <a:buClr>
                <a:schemeClr val="dk1"/>
              </a:buClr>
              <a:buSzPct val="100000"/>
              <a:buNone/>
            </a:pPr>
            <a:r>
              <a:rPr lang="en-US" sz="8000" i="1"/>
              <a:t>These tragic and fatal events have changed the lives of everyone involved. Although individuals continue to recover, the structure and framework of the PREP</a:t>
            </a:r>
            <a:r>
              <a:rPr lang="en-US" sz="8000" i="1" u="sng"/>
              <a:t>a</a:t>
            </a:r>
            <a:r>
              <a:rPr lang="en-US" sz="8000" i="1"/>
              <a:t>RE model allowed our crisis team members to enter each situation with confidence and hope. While each crisis presents unique circumstances and outcomes, our training has permitted us to leave each scene with the powerful belief that “recovery is the norm.”</a:t>
            </a:r>
            <a:endParaRPr/>
          </a:p>
          <a:p>
            <a:pPr marL="0" lvl="0" indent="0" algn="l" rtl="0">
              <a:lnSpc>
                <a:spcPct val="100000"/>
              </a:lnSpc>
              <a:spcBef>
                <a:spcPts val="600"/>
              </a:spcBef>
              <a:spcAft>
                <a:spcPts val="0"/>
              </a:spcAft>
              <a:buClr>
                <a:schemeClr val="dk1"/>
              </a:buClr>
              <a:buSzPct val="100000"/>
              <a:buNone/>
            </a:pPr>
            <a:endParaRPr sz="8000" i="1"/>
          </a:p>
          <a:p>
            <a:pPr marL="0" lvl="0" indent="0" algn="l" rtl="0">
              <a:lnSpc>
                <a:spcPct val="100000"/>
              </a:lnSpc>
              <a:spcBef>
                <a:spcPts val="600"/>
              </a:spcBef>
              <a:spcAft>
                <a:spcPts val="0"/>
              </a:spcAft>
              <a:buClr>
                <a:schemeClr val="dk1"/>
              </a:buClr>
              <a:buSzPct val="100000"/>
              <a:buNone/>
            </a:pPr>
            <a:r>
              <a:rPr lang="en-US" sz="8000"/>
              <a:t>Charleston Co. School District, SC</a:t>
            </a:r>
            <a:endParaRPr/>
          </a:p>
          <a:p>
            <a:pPr marL="0" lvl="0" indent="0" algn="l" rtl="0">
              <a:lnSpc>
                <a:spcPct val="100000"/>
              </a:lnSpc>
              <a:spcBef>
                <a:spcPts val="600"/>
              </a:spcBef>
              <a:spcAft>
                <a:spcPts val="0"/>
              </a:spcAft>
              <a:buClr>
                <a:schemeClr val="dk1"/>
              </a:buClr>
              <a:buSzPct val="100000"/>
              <a:buNone/>
            </a:pPr>
            <a:r>
              <a:rPr lang="en-US" sz="6200"/>
              <a:t> </a:t>
            </a:r>
            <a:endParaRPr/>
          </a:p>
          <a:p>
            <a:pPr marL="0" lvl="0" indent="0" algn="l" rtl="0">
              <a:lnSpc>
                <a:spcPct val="100000"/>
              </a:lnSpc>
              <a:spcBef>
                <a:spcPts val="600"/>
              </a:spcBef>
              <a:spcAft>
                <a:spcPts val="0"/>
              </a:spcAft>
              <a:buClr>
                <a:schemeClr val="dk1"/>
              </a:buClr>
              <a:buSzPct val="100000"/>
              <a:buNone/>
            </a:pPr>
            <a:r>
              <a:rPr lang="en-US"/>
              <a:t> </a:t>
            </a:r>
            <a:endParaRPr/>
          </a:p>
          <a:p>
            <a:pPr marL="342900" lvl="0" indent="-342900" algn="l" rtl="0">
              <a:lnSpc>
                <a:spcPct val="100000"/>
              </a:lnSpc>
              <a:spcBef>
                <a:spcPts val="600"/>
              </a:spcBef>
              <a:spcAft>
                <a:spcPts val="0"/>
              </a:spcAft>
              <a:buClr>
                <a:schemeClr val="dk1"/>
              </a:buClr>
              <a:buSzPct val="100000"/>
              <a:buChar char="•"/>
            </a:pPr>
            <a:r>
              <a:rPr lang="en-US"/>
              <a:t> </a:t>
            </a:r>
            <a:endParaRPr/>
          </a:p>
          <a:p>
            <a:pPr marL="342900" lvl="0" indent="-311150" algn="l" rtl="0">
              <a:lnSpc>
                <a:spcPct val="100000"/>
              </a:lnSpc>
              <a:spcBef>
                <a:spcPts val="600"/>
              </a:spcBef>
              <a:spcAft>
                <a:spcPts val="0"/>
              </a:spcAft>
              <a:buClr>
                <a:schemeClr val="dk1"/>
              </a:buClr>
              <a:buSzPct val="100000"/>
              <a:buNone/>
            </a:pPr>
            <a:endParaRPr/>
          </a:p>
        </p:txBody>
      </p:sp>
      <p:sp>
        <p:nvSpPr>
          <p:cNvPr id="651" name="Google Shape;651;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7"/>
          <p:cNvSpPr txBox="1">
            <a:spLocks noGrp="1"/>
          </p:cNvSpPr>
          <p:nvPr>
            <p:ph type="title"/>
          </p:nvPr>
        </p:nvSpPr>
        <p:spPr>
          <a:xfrm>
            <a:off x="457200" y="1255633"/>
            <a:ext cx="8229600" cy="9127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US" sz="3600" b="1"/>
              <a:t>What PREP</a:t>
            </a:r>
            <a:r>
              <a:rPr lang="en-US" sz="3600" b="1" u="sng"/>
              <a:t>a</a:t>
            </a:r>
            <a:r>
              <a:rPr lang="en-US" sz="3600" b="1"/>
              <a:t>RE Can Do For Your Schools?</a:t>
            </a:r>
            <a:endParaRPr/>
          </a:p>
        </p:txBody>
      </p:sp>
      <p:sp>
        <p:nvSpPr>
          <p:cNvPr id="658" name="Google Shape;658;p87"/>
          <p:cNvSpPr txBox="1">
            <a:spLocks noGrp="1"/>
          </p:cNvSpPr>
          <p:nvPr>
            <p:ph type="body" idx="1"/>
          </p:nvPr>
        </p:nvSpPr>
        <p:spPr>
          <a:xfrm>
            <a:off x="457200" y="2400008"/>
            <a:ext cx="8229600" cy="3956342"/>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2200"/>
              <a:buChar char="•"/>
            </a:pPr>
            <a:r>
              <a:rPr lang="en-US" sz="2200"/>
              <a:t>Builds a consistent crisis prevention through recovery framework at each school</a:t>
            </a:r>
            <a:endParaRPr/>
          </a:p>
          <a:p>
            <a:pPr marL="342900" lvl="0" indent="-342900" algn="l" rtl="0">
              <a:lnSpc>
                <a:spcPct val="100000"/>
              </a:lnSpc>
              <a:spcBef>
                <a:spcPts val="600"/>
              </a:spcBef>
              <a:spcAft>
                <a:spcPts val="0"/>
              </a:spcAft>
              <a:buClr>
                <a:schemeClr val="dk1"/>
              </a:buClr>
              <a:buSzPts val="2200"/>
              <a:buChar char="•"/>
            </a:pPr>
            <a:r>
              <a:rPr lang="en-US" sz="2200"/>
              <a:t>Everyone is speaking the same language</a:t>
            </a:r>
            <a:endParaRPr/>
          </a:p>
          <a:p>
            <a:pPr marL="342900" lvl="0" indent="-342900" algn="l" rtl="0">
              <a:lnSpc>
                <a:spcPct val="100000"/>
              </a:lnSpc>
              <a:spcBef>
                <a:spcPts val="600"/>
              </a:spcBef>
              <a:spcAft>
                <a:spcPts val="0"/>
              </a:spcAft>
              <a:buClr>
                <a:schemeClr val="dk1"/>
              </a:buClr>
              <a:buSzPts val="2200"/>
              <a:buChar char="•"/>
            </a:pPr>
            <a:r>
              <a:rPr lang="en-US" sz="2200"/>
              <a:t>Enhances collaboration and communication</a:t>
            </a:r>
            <a:endParaRPr/>
          </a:p>
          <a:p>
            <a:pPr marL="342900" lvl="0" indent="-342900" algn="l" rtl="0">
              <a:lnSpc>
                <a:spcPct val="100000"/>
              </a:lnSpc>
              <a:spcBef>
                <a:spcPts val="600"/>
              </a:spcBef>
              <a:spcAft>
                <a:spcPts val="0"/>
              </a:spcAft>
              <a:buClr>
                <a:schemeClr val="dk1"/>
              </a:buClr>
              <a:buSzPts val="2200"/>
              <a:buChar char="•"/>
            </a:pPr>
            <a:r>
              <a:rPr lang="en-US" sz="2200"/>
              <a:t>Connects physical and psychological safety initiatives</a:t>
            </a:r>
            <a:endParaRPr/>
          </a:p>
          <a:p>
            <a:pPr marL="342900" lvl="0" indent="-342900" algn="l" rtl="0">
              <a:lnSpc>
                <a:spcPct val="100000"/>
              </a:lnSpc>
              <a:spcBef>
                <a:spcPts val="600"/>
              </a:spcBef>
              <a:spcAft>
                <a:spcPts val="0"/>
              </a:spcAft>
              <a:buClr>
                <a:schemeClr val="dk1"/>
              </a:buClr>
              <a:buSzPts val="2200"/>
              <a:buChar char="•"/>
            </a:pPr>
            <a:r>
              <a:rPr lang="en-US" sz="2200"/>
              <a:t>Is cost effective!</a:t>
            </a:r>
            <a:endParaRPr/>
          </a:p>
          <a:p>
            <a:pPr marL="342900" lvl="0" indent="-342900" algn="l" rtl="0">
              <a:lnSpc>
                <a:spcPct val="100000"/>
              </a:lnSpc>
              <a:spcBef>
                <a:spcPts val="600"/>
              </a:spcBef>
              <a:spcAft>
                <a:spcPts val="0"/>
              </a:spcAft>
              <a:buClr>
                <a:schemeClr val="dk1"/>
              </a:buClr>
              <a:buSzPts val="2200"/>
              <a:buChar char="•"/>
            </a:pPr>
            <a:r>
              <a:rPr lang="en-US" sz="2200"/>
              <a:t>Provides structure to build long-term sustainability and support (Training-of-Trainers)</a:t>
            </a:r>
            <a:endParaRPr/>
          </a:p>
          <a:p>
            <a:pPr marL="342900" lvl="0" indent="-342900" algn="l" rtl="0">
              <a:lnSpc>
                <a:spcPct val="100000"/>
              </a:lnSpc>
              <a:spcBef>
                <a:spcPts val="600"/>
              </a:spcBef>
              <a:spcAft>
                <a:spcPts val="0"/>
              </a:spcAft>
              <a:buClr>
                <a:schemeClr val="dk1"/>
              </a:buClr>
              <a:buSzPts val="2200"/>
              <a:buChar char="•"/>
            </a:pPr>
            <a:r>
              <a:rPr lang="en-US" sz="2200"/>
              <a:t>Helps to meet the legal requirements requiring initiatives to create a positive, safe school climate</a:t>
            </a:r>
            <a:endParaRPr/>
          </a:p>
          <a:p>
            <a:pPr marL="342900" lvl="0" indent="-342900" algn="l" rtl="0">
              <a:lnSpc>
                <a:spcPct val="100000"/>
              </a:lnSpc>
              <a:spcBef>
                <a:spcPts val="600"/>
              </a:spcBef>
              <a:spcAft>
                <a:spcPts val="0"/>
              </a:spcAft>
              <a:buClr>
                <a:schemeClr val="dk1"/>
              </a:buClr>
              <a:buSzPts val="2200"/>
              <a:buChar char="•"/>
            </a:pPr>
            <a:r>
              <a:rPr lang="en-US" sz="2200"/>
              <a:t>Can help to restore academic learning! </a:t>
            </a:r>
            <a:endParaRPr/>
          </a:p>
        </p:txBody>
      </p:sp>
      <p:sp>
        <p:nvSpPr>
          <p:cNvPr id="659" name="Google Shape;659;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8"/>
          <p:cNvSpPr txBox="1">
            <a:spLocks noGrp="1"/>
          </p:cNvSpPr>
          <p:nvPr>
            <p:ph type="title"/>
          </p:nvPr>
        </p:nvSpPr>
        <p:spPr>
          <a:xfrm>
            <a:off x="457200" y="1244453"/>
            <a:ext cx="8229600" cy="837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do you start?</a:t>
            </a:r>
            <a:endParaRPr/>
          </a:p>
        </p:txBody>
      </p:sp>
      <p:sp>
        <p:nvSpPr>
          <p:cNvPr id="666" name="Google Shape;666;p88"/>
          <p:cNvSpPr txBox="1">
            <a:spLocks noGrp="1"/>
          </p:cNvSpPr>
          <p:nvPr>
            <p:ph type="body" idx="1"/>
          </p:nvPr>
        </p:nvSpPr>
        <p:spPr>
          <a:xfrm>
            <a:off x="457200" y="2353316"/>
            <a:ext cx="8229600" cy="37728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Ask who is on your district or building crisis team. </a:t>
            </a:r>
            <a:endParaRPr/>
          </a:p>
          <a:p>
            <a:pPr marL="457200" lvl="0" indent="-342900" algn="l" rtl="0">
              <a:spcBef>
                <a:spcPts val="0"/>
              </a:spcBef>
              <a:spcAft>
                <a:spcPts val="0"/>
              </a:spcAft>
              <a:buSzPts val="1800"/>
              <a:buChar char="•"/>
            </a:pPr>
            <a:r>
              <a:rPr lang="en-US"/>
              <a:t>Use this presentation and talk to your school board, PTO, or school building to talk about preparedness.   </a:t>
            </a:r>
            <a:endParaRPr/>
          </a:p>
          <a:p>
            <a:pPr marL="457200" lvl="0" indent="-342900" algn="l" rtl="0">
              <a:spcBef>
                <a:spcPts val="0"/>
              </a:spcBef>
              <a:spcAft>
                <a:spcPts val="0"/>
              </a:spcAft>
              <a:buSzPts val="1800"/>
              <a:buChar char="•"/>
            </a:pPr>
            <a:r>
              <a:rPr lang="en-US"/>
              <a:t>Visit the NASP website: </a:t>
            </a:r>
            <a:r>
              <a:rPr lang="en-US" u="sng">
                <a:solidFill>
                  <a:schemeClr val="hlink"/>
                </a:solidFill>
                <a:hlinkClick r:id="rId3"/>
              </a:rPr>
              <a:t>https://www.nasponline.org/professional-development/prepare-training-curriculum</a:t>
            </a:r>
            <a:endParaRPr/>
          </a:p>
          <a:p>
            <a:pPr marL="457200" lvl="0" indent="-342900" algn="l" rtl="0">
              <a:spcBef>
                <a:spcPts val="0"/>
              </a:spcBef>
              <a:spcAft>
                <a:spcPts val="0"/>
              </a:spcAft>
              <a:buSzPts val="1800"/>
              <a:buChar char="•"/>
            </a:pPr>
            <a:r>
              <a:rPr lang="en-US"/>
              <a:t>Secure </a:t>
            </a:r>
            <a:r>
              <a:rPr lang="en-US" u="sng">
                <a:solidFill>
                  <a:schemeClr val="hlink"/>
                </a:solidFill>
                <a:hlinkClick r:id="rId4"/>
              </a:rPr>
              <a:t>grant funding</a:t>
            </a:r>
            <a:r>
              <a:rPr lang="en-US"/>
              <a:t> if there are financial barriers</a:t>
            </a:r>
            <a:endParaRPr/>
          </a:p>
          <a:p>
            <a:pPr marL="457200" lvl="0" indent="0" algn="l" rtl="0">
              <a:spcBef>
                <a:spcPts val="360"/>
              </a:spcBef>
              <a:spcAft>
                <a:spcPts val="0"/>
              </a:spcAft>
              <a:buNone/>
            </a:pPr>
            <a:endParaRPr/>
          </a:p>
          <a:p>
            <a:pPr marL="0" lvl="0" indent="0" algn="l" rtl="0">
              <a:spcBef>
                <a:spcPts val="360"/>
              </a:spcBef>
              <a:spcAft>
                <a:spcPts val="0"/>
              </a:spcAft>
              <a:buNone/>
            </a:pPr>
            <a:endParaRPr/>
          </a:p>
        </p:txBody>
      </p:sp>
      <p:sp>
        <p:nvSpPr>
          <p:cNvPr id="667" name="Google Shape;667;p8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671"/>
        <p:cNvGrpSpPr/>
        <p:nvPr/>
      </p:nvGrpSpPr>
      <p:grpSpPr>
        <a:xfrm>
          <a:off x="0" y="0"/>
          <a:ext cx="0" cy="0"/>
          <a:chOff x="0" y="0"/>
          <a:chExt cx="0" cy="0"/>
        </a:xfrm>
      </p:grpSpPr>
      <p:sp>
        <p:nvSpPr>
          <p:cNvPr id="672" name="Google Shape;672;p89"/>
          <p:cNvSpPr txBox="1">
            <a:spLocks noGrp="1"/>
          </p:cNvSpPr>
          <p:nvPr>
            <p:ph type="title"/>
          </p:nvPr>
        </p:nvSpPr>
        <p:spPr>
          <a:xfrm>
            <a:off x="457200" y="892958"/>
            <a:ext cx="8229600" cy="9127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sz="4400" b="1"/>
              <a:t>PREPaRE Third Edition</a:t>
            </a:r>
            <a:endParaRPr/>
          </a:p>
        </p:txBody>
      </p:sp>
      <p:sp>
        <p:nvSpPr>
          <p:cNvPr id="673" name="Google Shape;673;p89"/>
          <p:cNvSpPr txBox="1">
            <a:spLocks noGrp="1"/>
          </p:cNvSpPr>
          <p:nvPr>
            <p:ph type="body" idx="1"/>
          </p:nvPr>
        </p:nvSpPr>
        <p:spPr>
          <a:xfrm>
            <a:off x="127000" y="1663700"/>
            <a:ext cx="8902700" cy="469265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a:t>NASP introduced the Third Edition in 2021</a:t>
            </a:r>
            <a:endParaRPr/>
          </a:p>
          <a:p>
            <a:pPr marL="342900" lvl="0" indent="-342900" algn="l" rtl="0">
              <a:lnSpc>
                <a:spcPct val="100000"/>
              </a:lnSpc>
              <a:spcBef>
                <a:spcPts val="600"/>
              </a:spcBef>
              <a:spcAft>
                <a:spcPts val="0"/>
              </a:spcAft>
              <a:buClr>
                <a:schemeClr val="dk1"/>
              </a:buClr>
              <a:buSzPct val="100000"/>
              <a:buChar char="•"/>
            </a:pPr>
            <a:r>
              <a:rPr lang="en-US"/>
              <a:t>A major difference in the Third edition curriculum is the use of an online platform and the elimination of hardcopy materials. All workshop materials, pre- and post-tests, evaluations, and certificates will be processed and made available online via the new </a:t>
            </a:r>
            <a:r>
              <a:rPr lang="en-US" u="sng">
                <a:solidFill>
                  <a:schemeClr val="hlink"/>
                </a:solidFill>
                <a:hlinkClick r:id="rId3"/>
              </a:rPr>
              <a:t>PREPaRE Third Edition Online Catalog</a:t>
            </a:r>
            <a:r>
              <a:rPr lang="en-US"/>
              <a:t>. We will not be printing or shipping any Third edition workshop materials.</a:t>
            </a:r>
            <a:endParaRPr/>
          </a:p>
          <a:p>
            <a:pPr marL="342900" lvl="0" indent="-342900" algn="l" rtl="0">
              <a:lnSpc>
                <a:spcPct val="100000"/>
              </a:lnSpc>
              <a:spcBef>
                <a:spcPts val="600"/>
              </a:spcBef>
              <a:spcAft>
                <a:spcPts val="0"/>
              </a:spcAft>
              <a:buClr>
                <a:schemeClr val="dk1"/>
              </a:buClr>
              <a:buSzPct val="100000"/>
              <a:buChar char="•"/>
            </a:pPr>
            <a:r>
              <a:rPr lang="en-US"/>
              <a:t>All workshop participants will be required to enroll in the PREP</a:t>
            </a:r>
            <a:r>
              <a:rPr lang="en-US" u="sng"/>
              <a:t>a</a:t>
            </a:r>
            <a:r>
              <a:rPr lang="en-US"/>
              <a:t>RE Online Catalog, complete the pre-test, and download the workshop materials prior to the workshop. Sponsors are involved in facilitating the enrollment process, which can take up to two weeks, depending on participant responsiveness to instructions. Orders for Third edition workshops must be received 4 weeks prior to the workshop date(s).</a:t>
            </a:r>
            <a:endParaRPr/>
          </a:p>
          <a:p>
            <a:pPr marL="342900" lvl="0" indent="-342900" algn="l" rtl="0">
              <a:lnSpc>
                <a:spcPct val="100000"/>
              </a:lnSpc>
              <a:spcBef>
                <a:spcPts val="600"/>
              </a:spcBef>
              <a:spcAft>
                <a:spcPts val="0"/>
              </a:spcAft>
              <a:buClr>
                <a:schemeClr val="dk1"/>
              </a:buClr>
              <a:buSzPct val="100000"/>
              <a:buChar char="•"/>
            </a:pPr>
            <a:r>
              <a:rPr lang="en-US" b="1"/>
              <a:t>Internet access is required during the workshop, and participants must bring an Internet connective devise</a:t>
            </a:r>
            <a:r>
              <a:rPr lang="en-US"/>
              <a:t> (ideally a computer or tablet) to the workshop. PDF fillable handouts will be utilized for activities and multiple handouts will be referenced. Post-test and evaluations are completed online at the conclusion of the workshop; the certificate of attendance is then automatically generated for participants to download.</a:t>
            </a:r>
            <a:endParaRPr/>
          </a:p>
          <a:p>
            <a:pPr marL="0" lvl="0" indent="0" algn="l" rtl="0">
              <a:lnSpc>
                <a:spcPct val="100000"/>
              </a:lnSpc>
              <a:spcBef>
                <a:spcPts val="600"/>
              </a:spcBef>
              <a:spcAft>
                <a:spcPts val="0"/>
              </a:spcAft>
              <a:buClr>
                <a:schemeClr val="dk1"/>
              </a:buClr>
              <a:buSzPct val="100000"/>
              <a:buNone/>
            </a:pPr>
            <a:endParaRPr/>
          </a:p>
        </p:txBody>
      </p:sp>
      <p:sp>
        <p:nvSpPr>
          <p:cNvPr id="674" name="Google Shape;674;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678"/>
        <p:cNvGrpSpPr/>
        <p:nvPr/>
      </p:nvGrpSpPr>
      <p:grpSpPr>
        <a:xfrm>
          <a:off x="0" y="0"/>
          <a:ext cx="0" cy="0"/>
          <a:chOff x="0" y="0"/>
          <a:chExt cx="0" cy="0"/>
        </a:xfrm>
      </p:grpSpPr>
      <p:sp>
        <p:nvSpPr>
          <p:cNvPr id="679" name="Google Shape;679;p90"/>
          <p:cNvSpPr txBox="1">
            <a:spLocks noGrp="1"/>
          </p:cNvSpPr>
          <p:nvPr>
            <p:ph type="title"/>
          </p:nvPr>
        </p:nvSpPr>
        <p:spPr>
          <a:xfrm>
            <a:off x="457200" y="1478071"/>
            <a:ext cx="8229600" cy="32764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Arial"/>
              <a:buNone/>
            </a:pPr>
            <a:r>
              <a:rPr lang="en-US" sz="3200" b="1"/>
              <a:t>Virtual 3rd Edition PREP</a:t>
            </a:r>
            <a:r>
              <a:rPr lang="en-US" sz="3200" b="1" u="sng"/>
              <a:t>a</a:t>
            </a:r>
            <a:r>
              <a:rPr lang="en-US" sz="3200" b="1"/>
              <a:t>RE Workshops</a:t>
            </a:r>
            <a:r>
              <a:rPr lang="en-US" sz="2000" b="1"/>
              <a:t>s</a:t>
            </a:r>
            <a:br>
              <a:rPr lang="en-US" sz="2000" b="1"/>
            </a:br>
            <a:endParaRPr sz="3200" b="1"/>
          </a:p>
        </p:txBody>
      </p:sp>
      <p:sp>
        <p:nvSpPr>
          <p:cNvPr id="680" name="Google Shape;680;p90"/>
          <p:cNvSpPr txBox="1">
            <a:spLocks noGrp="1"/>
          </p:cNvSpPr>
          <p:nvPr>
            <p:ph type="body" idx="1"/>
          </p:nvPr>
        </p:nvSpPr>
        <p:spPr>
          <a:xfrm>
            <a:off x="127000" y="1663699"/>
            <a:ext cx="8902700" cy="5057775"/>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chemeClr val="dk1"/>
              </a:buClr>
              <a:buSzPct val="100000"/>
              <a:buNone/>
            </a:pPr>
            <a:r>
              <a:rPr lang="en-US" b="1"/>
              <a:t>Virtual Delivery Requirements</a:t>
            </a:r>
            <a:endParaRPr/>
          </a:p>
          <a:p>
            <a:pPr marL="0" lvl="0" indent="0" algn="l" rtl="0">
              <a:lnSpc>
                <a:spcPct val="100000"/>
              </a:lnSpc>
              <a:spcBef>
                <a:spcPts val="600"/>
              </a:spcBef>
              <a:spcAft>
                <a:spcPts val="0"/>
              </a:spcAft>
              <a:buClr>
                <a:schemeClr val="dk1"/>
              </a:buClr>
              <a:buSzPct val="100000"/>
              <a:buNone/>
            </a:pPr>
            <a:r>
              <a:rPr lang="en-US"/>
              <a:t>As a reminder online delivery of a PREPaRE workshop will involve the following elements:</a:t>
            </a:r>
            <a:endParaRPr/>
          </a:p>
          <a:p>
            <a:pPr marL="342900" lvl="0" indent="-342900" algn="l" rtl="0">
              <a:lnSpc>
                <a:spcPct val="100000"/>
              </a:lnSpc>
              <a:spcBef>
                <a:spcPts val="600"/>
              </a:spcBef>
              <a:spcAft>
                <a:spcPts val="0"/>
              </a:spcAft>
              <a:buClr>
                <a:schemeClr val="dk1"/>
              </a:buClr>
              <a:buSzPct val="100000"/>
              <a:buFont typeface="Arial"/>
              <a:buAutoNum type="arabicPeriod"/>
            </a:pPr>
            <a:r>
              <a:rPr lang="en-US"/>
              <a:t>Distance learning workshop sponsors will purchase the 3</a:t>
            </a:r>
            <a:r>
              <a:rPr lang="en-US" baseline="30000"/>
              <a:t>rd </a:t>
            </a:r>
            <a:r>
              <a:rPr lang="en-US"/>
              <a:t>edition participant materials for each participant (and participants will receive all 3</a:t>
            </a:r>
            <a:r>
              <a:rPr lang="en-US" baseline="30000"/>
              <a:t>rd </a:t>
            </a:r>
            <a:r>
              <a:rPr lang="en-US"/>
              <a:t>Edition materials just as they would for an in-person workshop).</a:t>
            </a:r>
            <a:endParaRPr/>
          </a:p>
          <a:p>
            <a:pPr marL="342900" lvl="0" indent="-342900" algn="l" rtl="0">
              <a:lnSpc>
                <a:spcPct val="100000"/>
              </a:lnSpc>
              <a:spcBef>
                <a:spcPts val="600"/>
              </a:spcBef>
              <a:spcAft>
                <a:spcPts val="0"/>
              </a:spcAft>
              <a:buClr>
                <a:schemeClr val="dk1"/>
              </a:buClr>
              <a:buSzPct val="100000"/>
              <a:buFont typeface="Arial"/>
              <a:buAutoNum type="arabicPeriod"/>
            </a:pPr>
            <a:r>
              <a:rPr lang="en-US"/>
              <a:t>Distance learning workshop participants will follow the standard protocol for setting up a NASP PREP</a:t>
            </a:r>
            <a:r>
              <a:rPr lang="en-US" u="sng"/>
              <a:t>a</a:t>
            </a:r>
            <a:r>
              <a:rPr lang="en-US"/>
              <a:t>RE Online account; downloading workshop materials; completing the online pretest, posttest, evaluation; and (for Workshop 1) watching an online video.  </a:t>
            </a:r>
            <a:endParaRPr/>
          </a:p>
          <a:p>
            <a:pPr marL="342900" lvl="0" indent="-342900" algn="l" rtl="0">
              <a:lnSpc>
                <a:spcPct val="100000"/>
              </a:lnSpc>
              <a:spcBef>
                <a:spcPts val="600"/>
              </a:spcBef>
              <a:spcAft>
                <a:spcPts val="0"/>
              </a:spcAft>
              <a:buClr>
                <a:schemeClr val="dk1"/>
              </a:buClr>
              <a:buSzPct val="100000"/>
              <a:buFont typeface="Arial"/>
              <a:buAutoNum type="arabicPeriod"/>
            </a:pPr>
            <a:r>
              <a:rPr lang="en-US"/>
              <a:t>Certificates of attendance for the virtual workshops will be modified to indicate that they completed a PREP</a:t>
            </a:r>
            <a:r>
              <a:rPr lang="en-US" u="sng"/>
              <a:t>a</a:t>
            </a:r>
            <a:r>
              <a:rPr lang="en-US"/>
              <a:t>RE workshop via distance learning.  </a:t>
            </a:r>
            <a:endParaRPr/>
          </a:p>
          <a:p>
            <a:pPr marL="342900" lvl="0" indent="-342900" algn="l" rtl="0">
              <a:lnSpc>
                <a:spcPct val="100000"/>
              </a:lnSpc>
              <a:spcBef>
                <a:spcPts val="600"/>
              </a:spcBef>
              <a:spcAft>
                <a:spcPts val="0"/>
              </a:spcAft>
              <a:buClr>
                <a:schemeClr val="dk1"/>
              </a:buClr>
              <a:buSzPct val="100000"/>
              <a:buFont typeface="Arial"/>
              <a:buAutoNum type="arabicPeriod"/>
            </a:pPr>
            <a:r>
              <a:rPr lang="en-US" b="1"/>
              <a:t>Participants of distance workshops will not be eligible for the Training-of-Trainer (ToT) workshops until they have attended/audited a standardized in-person workshop.</a:t>
            </a:r>
            <a:r>
              <a:rPr lang="en-US"/>
              <a:t> To be a PREPaRE trainer, and eligible to deliver the in-person workshops, individuals must have had standardized workshop delivery modeled for them. Individuals who take a virtual delivery workshop but wish to become 3rd Edition trainers will need to arrange to attend/audit an in-person workshop and provide documentation of attendance to NASP from that workshop trainer to become eligible to attend the ToT workshop. NASP will not charge any additional fees for this process. We will be providing more details on this process in the future.</a:t>
            </a:r>
            <a:endParaRPr/>
          </a:p>
          <a:p>
            <a:pPr marL="0" lvl="0" indent="0" algn="l" rtl="0">
              <a:lnSpc>
                <a:spcPct val="100000"/>
              </a:lnSpc>
              <a:spcBef>
                <a:spcPts val="600"/>
              </a:spcBef>
              <a:spcAft>
                <a:spcPts val="0"/>
              </a:spcAft>
              <a:buClr>
                <a:schemeClr val="dk1"/>
              </a:buClr>
              <a:buSzPct val="100000"/>
              <a:buNone/>
            </a:pPr>
            <a:endParaRPr/>
          </a:p>
          <a:p>
            <a:pPr marL="0" lvl="0" indent="0" algn="l" rtl="0">
              <a:lnSpc>
                <a:spcPct val="100000"/>
              </a:lnSpc>
              <a:spcBef>
                <a:spcPts val="600"/>
              </a:spcBef>
              <a:spcAft>
                <a:spcPts val="0"/>
              </a:spcAft>
              <a:buClr>
                <a:schemeClr val="dk1"/>
              </a:buClr>
              <a:buSzPct val="100000"/>
              <a:buNone/>
            </a:pPr>
            <a:endParaRPr/>
          </a:p>
        </p:txBody>
      </p:sp>
      <p:sp>
        <p:nvSpPr>
          <p:cNvPr id="681" name="Google Shape;681;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91"/>
          <p:cNvSpPr txBox="1">
            <a:spLocks noGrp="1"/>
          </p:cNvSpPr>
          <p:nvPr>
            <p:ph type="title"/>
          </p:nvPr>
        </p:nvSpPr>
        <p:spPr>
          <a:xfrm>
            <a:off x="535940" y="1138809"/>
            <a:ext cx="8072119" cy="55399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Arial"/>
              <a:buNone/>
            </a:pPr>
            <a:r>
              <a:rPr lang="en-US"/>
              <a:t>Scheduling a PREPaRE Training</a:t>
            </a:r>
            <a:endParaRPr/>
          </a:p>
        </p:txBody>
      </p:sp>
      <p:sp>
        <p:nvSpPr>
          <p:cNvPr id="687" name="Google Shape;687;p91"/>
          <p:cNvSpPr txBox="1">
            <a:spLocks noGrp="1"/>
          </p:cNvSpPr>
          <p:nvPr>
            <p:ph type="body" idx="1"/>
          </p:nvPr>
        </p:nvSpPr>
        <p:spPr>
          <a:xfrm>
            <a:off x="304800" y="1905000"/>
            <a:ext cx="5657589" cy="435801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3200"/>
              <a:buNone/>
            </a:pPr>
            <a:r>
              <a:rPr lang="en-US" sz="3200"/>
              <a:t>Contact Hannah Barraw, MASP Crisis Response Coordinator, at: </a:t>
            </a:r>
            <a:endParaRPr/>
          </a:p>
          <a:p>
            <a:pPr marL="342900" lvl="0" indent="-342900" algn="l" rtl="0">
              <a:lnSpc>
                <a:spcPct val="110000"/>
              </a:lnSpc>
              <a:spcBef>
                <a:spcPts val="640"/>
              </a:spcBef>
              <a:spcAft>
                <a:spcPts val="0"/>
              </a:spcAft>
              <a:buClr>
                <a:schemeClr val="dk1"/>
              </a:buClr>
              <a:buSzPts val="3200"/>
              <a:buChar char="•"/>
            </a:pPr>
            <a:r>
              <a:rPr lang="en-US" sz="3200" u="sng">
                <a:solidFill>
                  <a:schemeClr val="hlink"/>
                </a:solidFill>
                <a:hlinkClick r:id="rId3"/>
              </a:rPr>
              <a:t>Hannah.barraw@gmail.com</a:t>
            </a:r>
            <a:endParaRPr sz="3200"/>
          </a:p>
          <a:p>
            <a:pPr marL="342900" lvl="0" indent="-342900" algn="l" rtl="0">
              <a:lnSpc>
                <a:spcPct val="110000"/>
              </a:lnSpc>
              <a:spcBef>
                <a:spcPts val="560"/>
              </a:spcBef>
              <a:spcAft>
                <a:spcPts val="0"/>
              </a:spcAft>
              <a:buClr>
                <a:schemeClr val="dk1"/>
              </a:buClr>
              <a:buSzPts val="2800"/>
              <a:buChar char="•"/>
            </a:pPr>
            <a:r>
              <a:rPr lang="en-US" sz="2800"/>
              <a:t>(231) 330-3282</a:t>
            </a:r>
            <a:endParaRPr sz="3200"/>
          </a:p>
          <a:p>
            <a:pPr marL="0" lvl="0" indent="0" algn="l" rtl="0">
              <a:lnSpc>
                <a:spcPct val="110000"/>
              </a:lnSpc>
              <a:spcBef>
                <a:spcPts val="640"/>
              </a:spcBef>
              <a:spcAft>
                <a:spcPts val="0"/>
              </a:spcAft>
              <a:buClr>
                <a:schemeClr val="dk1"/>
              </a:buClr>
              <a:buSzPts val="3200"/>
              <a:buNone/>
            </a:pPr>
            <a:endParaRPr sz="3200"/>
          </a:p>
        </p:txBody>
      </p:sp>
      <p:pic>
        <p:nvPicPr>
          <p:cNvPr id="688" name="Google Shape;688;p91" descr="C:\Users\Owner\AppData\Local\Microsoft\Windows\INetCache\IE\CPGYDY1H\calendarClipart[1].jpg"/>
          <p:cNvPicPr preferRelativeResize="0"/>
          <p:nvPr/>
        </p:nvPicPr>
        <p:blipFill rotWithShape="1">
          <a:blip r:embed="rId4">
            <a:alphaModFix/>
          </a:blip>
          <a:srcRect/>
          <a:stretch/>
        </p:blipFill>
        <p:spPr>
          <a:xfrm>
            <a:off x="6075123" y="2319403"/>
            <a:ext cx="3200400" cy="273013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92"/>
          <p:cNvSpPr txBox="1">
            <a:spLocks noGrp="1"/>
          </p:cNvSpPr>
          <p:nvPr>
            <p:ph type="title"/>
          </p:nvPr>
        </p:nvSpPr>
        <p:spPr>
          <a:xfrm>
            <a:off x="457200" y="269536"/>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Arial"/>
              <a:buNone/>
            </a:pPr>
            <a:r>
              <a:rPr lang="en-US" sz="4800"/>
              <a:t>Michigan PREPaRE Trainers</a:t>
            </a:r>
            <a:endParaRPr/>
          </a:p>
        </p:txBody>
      </p:sp>
      <p:pic>
        <p:nvPicPr>
          <p:cNvPr id="695" name="Google Shape;695;p92" descr="Table&#10;&#10;Description automatically generated"/>
          <p:cNvPicPr preferRelativeResize="0"/>
          <p:nvPr/>
        </p:nvPicPr>
        <p:blipFill rotWithShape="1">
          <a:blip r:embed="rId3">
            <a:alphaModFix/>
          </a:blip>
          <a:srcRect/>
          <a:stretch/>
        </p:blipFill>
        <p:spPr>
          <a:xfrm>
            <a:off x="609534" y="1344165"/>
            <a:ext cx="3590925" cy="5448300"/>
          </a:xfrm>
          <a:prstGeom prst="rect">
            <a:avLst/>
          </a:prstGeom>
          <a:noFill/>
          <a:ln>
            <a:noFill/>
          </a:ln>
        </p:spPr>
      </p:pic>
      <p:pic>
        <p:nvPicPr>
          <p:cNvPr id="696" name="Google Shape;696;p92" descr="Graphical user interface, application, Teams&#10;&#10;Description automatically generated"/>
          <p:cNvPicPr preferRelativeResize="0"/>
          <p:nvPr/>
        </p:nvPicPr>
        <p:blipFill rotWithShape="1">
          <a:blip r:embed="rId4">
            <a:alphaModFix/>
          </a:blip>
          <a:srcRect/>
          <a:stretch/>
        </p:blipFill>
        <p:spPr>
          <a:xfrm>
            <a:off x="4789087" y="2686050"/>
            <a:ext cx="3200400" cy="148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1058779" y="957126"/>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en-US" sz="2400" b="1" i="1"/>
              <a:t>2022 State of School Safety Report </a:t>
            </a:r>
            <a:endParaRPr sz="3600" b="1"/>
          </a:p>
        </p:txBody>
      </p:sp>
      <p:sp>
        <p:nvSpPr>
          <p:cNvPr id="210" name="Google Shape;210;p39"/>
          <p:cNvSpPr txBox="1">
            <a:spLocks noGrp="1"/>
          </p:cNvSpPr>
          <p:nvPr>
            <p:ph type="body" idx="1"/>
          </p:nvPr>
        </p:nvSpPr>
        <p:spPr>
          <a:xfrm>
            <a:off x="372979" y="1944532"/>
            <a:ext cx="8229600" cy="39563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a:t>This report was published by Safe and Sound Schools, a national non-profit school safety advocacy and resource center that provides research-based tools and support for crisis-prevention, response, and recovery. Safe and Sound Schools is committed to protecting every school and every student, every day.</a:t>
            </a:r>
            <a:endParaRPr/>
          </a:p>
          <a:p>
            <a:pPr marL="0" lvl="0" indent="0" algn="l" rtl="0">
              <a:lnSpc>
                <a:spcPct val="100000"/>
              </a:lnSpc>
              <a:spcBef>
                <a:spcPts val="600"/>
              </a:spcBef>
              <a:spcAft>
                <a:spcPts val="0"/>
              </a:spcAft>
              <a:buClr>
                <a:schemeClr val="dk1"/>
              </a:buClr>
              <a:buSzPts val="2000"/>
              <a:buNone/>
            </a:pPr>
            <a:endParaRPr b="1"/>
          </a:p>
          <a:p>
            <a:pPr marL="0" lvl="0" indent="0" algn="l" rtl="0">
              <a:lnSpc>
                <a:spcPct val="100000"/>
              </a:lnSpc>
              <a:spcBef>
                <a:spcPts val="600"/>
              </a:spcBef>
              <a:spcAft>
                <a:spcPts val="0"/>
              </a:spcAft>
              <a:buClr>
                <a:schemeClr val="dk1"/>
              </a:buClr>
              <a:buSzPts val="2000"/>
              <a:buNone/>
            </a:pPr>
            <a:r>
              <a:rPr lang="en-US"/>
              <a:t>The report, in its entirety, can be found out:</a:t>
            </a:r>
            <a:endParaRPr/>
          </a:p>
          <a:p>
            <a:pPr marL="0" lvl="0" indent="0" algn="l" rtl="0">
              <a:lnSpc>
                <a:spcPct val="100000"/>
              </a:lnSpc>
              <a:spcBef>
                <a:spcPts val="600"/>
              </a:spcBef>
              <a:spcAft>
                <a:spcPts val="0"/>
              </a:spcAft>
              <a:buClr>
                <a:schemeClr val="dk2"/>
              </a:buClr>
              <a:buSzPts val="2200"/>
              <a:buNone/>
            </a:pPr>
            <a:r>
              <a:rPr lang="en-US" sz="2200" b="1" i="1" u="sng">
                <a:solidFill>
                  <a:schemeClr val="dk2"/>
                </a:solidFill>
                <a:hlinkClick r:id="rId3">
                  <a:extLst>
                    <a:ext uri="{A12FA001-AC4F-418D-AE19-62706E023703}">
                      <ahyp:hlinkClr xmlns:ahyp="http://schemas.microsoft.com/office/drawing/2018/hyperlinkcolor" val="tx"/>
                    </a:ext>
                  </a:extLst>
                </a:hlinkClick>
              </a:rPr>
              <a:t>https://safeandsoundschools.org/resources/state-of-school-safety-reports/</a:t>
            </a:r>
            <a:endParaRPr sz="2200" b="1" i="1">
              <a:solidFill>
                <a:schemeClr val="dk2"/>
              </a:solidFill>
            </a:endParaRPr>
          </a:p>
        </p:txBody>
      </p:sp>
      <p:sp>
        <p:nvSpPr>
          <p:cNvPr id="211" name="Google Shape;21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93"/>
          <p:cNvSpPr txBox="1">
            <a:spLocks noGrp="1"/>
          </p:cNvSpPr>
          <p:nvPr>
            <p:ph type="title" idx="4294967295"/>
          </p:nvPr>
        </p:nvSpPr>
        <p:spPr>
          <a:xfrm>
            <a:off x="121301" y="1277676"/>
            <a:ext cx="77724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Arial"/>
              <a:buNone/>
            </a:pPr>
            <a:r>
              <a:rPr lang="en-US" sz="3600" b="1"/>
              <a:t>PREP</a:t>
            </a:r>
            <a:r>
              <a:rPr lang="en-US" sz="3600" b="1" u="sng"/>
              <a:t>a</a:t>
            </a:r>
            <a:r>
              <a:rPr lang="en-US" sz="3600" b="1"/>
              <a:t>RE Book &amp; Website</a:t>
            </a:r>
            <a:endParaRPr/>
          </a:p>
        </p:txBody>
      </p:sp>
      <p:sp>
        <p:nvSpPr>
          <p:cNvPr id="702" name="Google Shape;702;p93"/>
          <p:cNvSpPr txBox="1">
            <a:spLocks noGrp="1"/>
          </p:cNvSpPr>
          <p:nvPr>
            <p:ph type="body" idx="4294967295"/>
          </p:nvPr>
        </p:nvSpPr>
        <p:spPr>
          <a:xfrm>
            <a:off x="6927" y="2465909"/>
            <a:ext cx="9144000" cy="4114577"/>
          </a:xfrm>
          <a:prstGeom prst="rect">
            <a:avLst/>
          </a:prstGeom>
          <a:noFill/>
          <a:ln>
            <a:noFill/>
          </a:ln>
        </p:spPr>
        <p:txBody>
          <a:bodyPr spcFirstLastPara="1" wrap="square" lIns="91425" tIns="45700" rIns="91425" bIns="45700" anchor="t" anchorCtr="0">
            <a:normAutofit/>
          </a:bodyPr>
          <a:lstStyle/>
          <a:p>
            <a:pPr marL="742950" lvl="1" indent="-679450" algn="l" rtl="0">
              <a:lnSpc>
                <a:spcPct val="80000"/>
              </a:lnSpc>
              <a:spcBef>
                <a:spcPts val="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ctr" rtl="0">
              <a:lnSpc>
                <a:spcPct val="80000"/>
              </a:lnSpc>
              <a:spcBef>
                <a:spcPts val="480"/>
              </a:spcBef>
              <a:spcAft>
                <a:spcPts val="0"/>
              </a:spcAft>
              <a:buClr>
                <a:schemeClr val="dk1"/>
              </a:buClr>
              <a:buSzPts val="2400"/>
              <a:buFont typeface="Noto Sans Symbols"/>
              <a:buNone/>
            </a:pPr>
            <a:r>
              <a:rPr lang="en-US" sz="2400" b="1" i="1"/>
              <a:t>School crisis prevention and intervention: </a:t>
            </a:r>
            <a:endParaRPr/>
          </a:p>
          <a:p>
            <a:pPr marL="742950" lvl="1" indent="-679450" algn="ctr" rtl="0">
              <a:lnSpc>
                <a:spcPct val="80000"/>
              </a:lnSpc>
              <a:spcBef>
                <a:spcPts val="480"/>
              </a:spcBef>
              <a:spcAft>
                <a:spcPts val="0"/>
              </a:spcAft>
              <a:buClr>
                <a:schemeClr val="dk1"/>
              </a:buClr>
              <a:buSzPts val="2400"/>
              <a:buFont typeface="Noto Sans Symbols"/>
              <a:buNone/>
            </a:pPr>
            <a:r>
              <a:rPr lang="en-US" sz="2400" b="1" i="1"/>
              <a:t>The PREP</a:t>
            </a:r>
            <a:r>
              <a:rPr lang="en-US" sz="2400" b="1" i="1" u="sng"/>
              <a:t>a</a:t>
            </a:r>
            <a:r>
              <a:rPr lang="en-US" sz="2400" b="1" i="1"/>
              <a:t>RE model. 3rd Edition </a:t>
            </a:r>
            <a:endParaRPr/>
          </a:p>
          <a:p>
            <a:pPr marL="742950" lvl="1" indent="-679450" algn="ctr" rtl="0">
              <a:lnSpc>
                <a:spcPct val="80000"/>
              </a:lnSpc>
              <a:spcBef>
                <a:spcPts val="480"/>
              </a:spcBef>
              <a:spcAft>
                <a:spcPts val="0"/>
              </a:spcAft>
              <a:buClr>
                <a:schemeClr val="dk1"/>
              </a:buClr>
              <a:buSzPts val="2400"/>
              <a:buFont typeface="Noto Sans Symbols"/>
              <a:buNone/>
            </a:pPr>
            <a:r>
              <a:rPr lang="en-US" sz="2400"/>
              <a:t>Bethesda, MD: National Association of School Psychologists</a:t>
            </a:r>
            <a:r>
              <a:rPr lang="en-US" sz="1800"/>
              <a:t>.</a:t>
            </a:r>
            <a:endParaRPr/>
          </a:p>
          <a:p>
            <a:pPr marL="742950" lvl="1" indent="-679450" algn="l" rtl="0">
              <a:lnSpc>
                <a:spcPct val="80000"/>
              </a:lnSpc>
              <a:spcBef>
                <a:spcPts val="260"/>
              </a:spcBef>
              <a:spcAft>
                <a:spcPts val="0"/>
              </a:spcAft>
              <a:buClr>
                <a:schemeClr val="dk1"/>
              </a:buClr>
              <a:buSzPts val="1300"/>
              <a:buFont typeface="Noto Sans Symbols"/>
              <a:buNone/>
            </a:pPr>
            <a:endParaRPr sz="1300">
              <a:latin typeface="Arimo"/>
              <a:ea typeface="Arimo"/>
              <a:cs typeface="Arimo"/>
              <a:sym typeface="Arimo"/>
            </a:endParaRPr>
          </a:p>
          <a:p>
            <a:pPr marL="742950" lvl="1" indent="-596900" algn="l" rtl="0">
              <a:lnSpc>
                <a:spcPct val="80000"/>
              </a:lnSpc>
              <a:spcBef>
                <a:spcPts val="260"/>
              </a:spcBef>
              <a:spcAft>
                <a:spcPts val="0"/>
              </a:spcAft>
              <a:buClr>
                <a:schemeClr val="dk1"/>
              </a:buClr>
              <a:buSzPts val="1300"/>
              <a:buNone/>
            </a:pPr>
            <a:endParaRPr sz="1300">
              <a:latin typeface="Arimo"/>
              <a:ea typeface="Arimo"/>
              <a:cs typeface="Arimo"/>
              <a:sym typeface="Arimo"/>
            </a:endParaRPr>
          </a:p>
          <a:p>
            <a:pPr marL="342900" lvl="0" indent="-247650" algn="l" rtl="0">
              <a:lnSpc>
                <a:spcPct val="80000"/>
              </a:lnSpc>
              <a:spcBef>
                <a:spcPts val="300"/>
              </a:spcBef>
              <a:spcAft>
                <a:spcPts val="0"/>
              </a:spcAft>
              <a:buClr>
                <a:schemeClr val="dk1"/>
              </a:buClr>
              <a:buSzPts val="1500"/>
              <a:buNone/>
            </a:pPr>
            <a:endParaRPr sz="1500"/>
          </a:p>
        </p:txBody>
      </p:sp>
      <p:sp>
        <p:nvSpPr>
          <p:cNvPr id="703" name="Google Shape;703;p93"/>
          <p:cNvSpPr txBox="1"/>
          <p:nvPr/>
        </p:nvSpPr>
        <p:spPr>
          <a:xfrm>
            <a:off x="412099" y="6395820"/>
            <a:ext cx="8610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http://www.nasponline.org/resources-and-publications/books-and-products</a:t>
            </a:r>
            <a:endParaRPr/>
          </a:p>
        </p:txBody>
      </p:sp>
      <p:sp>
        <p:nvSpPr>
          <p:cNvPr id="704" name="Google Shape;704;p93"/>
          <p:cNvSpPr txBox="1"/>
          <p:nvPr/>
        </p:nvSpPr>
        <p:spPr>
          <a:xfrm>
            <a:off x="121301" y="2084375"/>
            <a:ext cx="9144001" cy="548205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Workshop Descriptions  &amp; Target Audiences</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Program Evaluation Data</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Upcoming Trainings</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List of Local Trainers</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FAQs</a:t>
            </a:r>
            <a:endParaRPr/>
          </a:p>
          <a:p>
            <a:pPr marL="342900" marR="0" lvl="0" indent="-215900" algn="l" rtl="0">
              <a:spcBef>
                <a:spcPts val="40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342900" marR="0" lvl="0" indent="-342900" algn="l" rtl="0">
              <a:spcBef>
                <a:spcPts val="440"/>
              </a:spcBef>
              <a:spcAft>
                <a:spcPts val="0"/>
              </a:spcAft>
              <a:buClr>
                <a:schemeClr val="dk1"/>
              </a:buClr>
              <a:buSzPts val="2200"/>
              <a:buFont typeface="Arial"/>
              <a:buNone/>
            </a:pPr>
            <a:r>
              <a:rPr lang="en-US" sz="220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https://www.nasponline.org/professional-development/prepare-training-curriculum</a:t>
            </a:r>
            <a:endParaRPr sz="2400">
              <a:solidFill>
                <a:schemeClr val="dk1"/>
              </a:solidFill>
              <a:latin typeface="Arial"/>
              <a:ea typeface="Arial"/>
              <a:cs typeface="Arial"/>
              <a:sym typeface="Arial"/>
            </a:endParaRPr>
          </a:p>
        </p:txBody>
      </p:sp>
      <p:pic>
        <p:nvPicPr>
          <p:cNvPr id="705" name="Google Shape;705;p93" descr="PREPaRE"/>
          <p:cNvPicPr preferRelativeResize="0"/>
          <p:nvPr/>
        </p:nvPicPr>
        <p:blipFill rotWithShape="1">
          <a:blip r:embed="rId4">
            <a:alphaModFix/>
          </a:blip>
          <a:srcRect/>
          <a:stretch/>
        </p:blipFill>
        <p:spPr>
          <a:xfrm>
            <a:off x="6545007" y="969389"/>
            <a:ext cx="2173288" cy="2659062"/>
          </a:xfrm>
          <a:prstGeom prst="rect">
            <a:avLst/>
          </a:prstGeom>
          <a:noFill/>
          <a:ln>
            <a:noFill/>
          </a:ln>
        </p:spPr>
      </p:pic>
      <p:sp>
        <p:nvSpPr>
          <p:cNvPr id="706" name="Google Shape;706;p93"/>
          <p:cNvSpPr txBox="1"/>
          <p:nvPr/>
        </p:nvSpPr>
        <p:spPr>
          <a:xfrm>
            <a:off x="6343612" y="3627140"/>
            <a:ext cx="2807315" cy="923330"/>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Clr>
                <a:srgbClr val="FF0000"/>
              </a:buClr>
              <a:buSzPts val="1400"/>
              <a:buFont typeface="Noto Sans Symbols"/>
              <a:buNone/>
            </a:pPr>
            <a:r>
              <a:rPr lang="en-US" sz="1400" b="0" i="0" u="sng" strike="noStrike" cap="none">
                <a:solidFill>
                  <a:srgbClr val="FF0000"/>
                </a:solidFill>
                <a:latin typeface="Arial"/>
                <a:ea typeface="Arial"/>
                <a:cs typeface="Arial"/>
                <a:sym typeface="Arial"/>
                <a:hlinkClick r:id="rId5">
                  <a:extLst>
                    <a:ext uri="{A12FA001-AC4F-418D-AE19-62706E023703}">
                      <ahyp:hlinkClr xmlns:ahyp="http://schemas.microsoft.com/office/drawing/2018/hyperlinkcolor" val="tx"/>
                    </a:ext>
                  </a:extLst>
                </a:hlinkClick>
              </a:rPr>
              <a:t>www.nasponline.org/resources-and-publications/books-and-products</a:t>
            </a:r>
            <a:endParaRPr sz="1400" b="0" i="0" u="none" strike="noStrike" cap="none">
              <a:solidFill>
                <a:srgbClr val="FF0000"/>
              </a:solidFill>
              <a:latin typeface="Arial"/>
              <a:ea typeface="Arial"/>
              <a:cs typeface="Arial"/>
              <a:sym typeface="Arial"/>
            </a:endParaRPr>
          </a:p>
          <a:p>
            <a:pPr marL="0" marR="0" lvl="0" indent="0" algn="l" rtl="0">
              <a:spcBef>
                <a:spcPts val="0"/>
              </a:spcBef>
              <a:spcAft>
                <a:spcPts val="0"/>
              </a:spcAft>
              <a:buClr>
                <a:srgbClr val="FF0000"/>
              </a:buClr>
              <a:buSzPts val="1200"/>
              <a:buFont typeface="Arial"/>
              <a:buNone/>
            </a:pPr>
            <a:r>
              <a:rPr lang="en-US" sz="1200">
                <a:solidFill>
                  <a:srgbClr val="FF0000"/>
                </a:solidFill>
                <a:latin typeface="Arial"/>
                <a:ea typeface="Arial"/>
                <a:cs typeface="Arial"/>
                <a:sym typeface="Arial"/>
              </a:rPr>
              <a:t> </a:t>
            </a:r>
            <a:endParaRPr/>
          </a:p>
        </p:txBody>
      </p:sp>
      <p:pic>
        <p:nvPicPr>
          <p:cNvPr id="707" name="Google Shape;707;p93"/>
          <p:cNvPicPr preferRelativeResize="0"/>
          <p:nvPr/>
        </p:nvPicPr>
        <p:blipFill rotWithShape="1">
          <a:blip r:embed="rId6">
            <a:alphaModFix/>
          </a:blip>
          <a:srcRect/>
          <a:stretch/>
        </p:blipFill>
        <p:spPr>
          <a:xfrm>
            <a:off x="4789638" y="2467186"/>
            <a:ext cx="1439599" cy="14395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4"/>
          <p:cNvSpPr txBox="1">
            <a:spLocks noGrp="1"/>
          </p:cNvSpPr>
          <p:nvPr>
            <p:ph type="title" idx="4294967295"/>
          </p:nvPr>
        </p:nvSpPr>
        <p:spPr>
          <a:xfrm>
            <a:off x="121301" y="1277676"/>
            <a:ext cx="4450699" cy="762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br>
              <a:rPr lang="en-US" sz="3600" b="1"/>
            </a:br>
            <a:endParaRPr sz="3600" b="1"/>
          </a:p>
        </p:txBody>
      </p:sp>
      <p:sp>
        <p:nvSpPr>
          <p:cNvPr id="713" name="Google Shape;713;p94"/>
          <p:cNvSpPr txBox="1">
            <a:spLocks noGrp="1"/>
          </p:cNvSpPr>
          <p:nvPr>
            <p:ph type="body" idx="4294967295"/>
          </p:nvPr>
        </p:nvSpPr>
        <p:spPr>
          <a:xfrm>
            <a:off x="337375" y="1878905"/>
            <a:ext cx="3670126" cy="4701582"/>
          </a:xfrm>
          <a:prstGeom prst="rect">
            <a:avLst/>
          </a:prstGeom>
          <a:noFill/>
          <a:ln>
            <a:noFill/>
          </a:ln>
        </p:spPr>
        <p:txBody>
          <a:bodyPr spcFirstLastPara="1" wrap="square" lIns="91425" tIns="45700" rIns="91425" bIns="45700" anchor="t" anchorCtr="0">
            <a:normAutofit/>
          </a:bodyPr>
          <a:lstStyle/>
          <a:p>
            <a:pPr marL="742950" lvl="1" indent="-679450" algn="l" rtl="0">
              <a:lnSpc>
                <a:spcPct val="80000"/>
              </a:lnSpc>
              <a:spcBef>
                <a:spcPts val="0"/>
              </a:spcBef>
              <a:spcAft>
                <a:spcPts val="0"/>
              </a:spcAft>
              <a:buClr>
                <a:schemeClr val="dk1"/>
              </a:buClr>
              <a:buSzPts val="1800"/>
              <a:buFont typeface="Noto Sans Symbols"/>
              <a:buNone/>
            </a:pPr>
            <a:endParaRPr sz="1800"/>
          </a:p>
          <a:p>
            <a:pPr marL="742950" lvl="1" indent="-679450" algn="l" rtl="0">
              <a:lnSpc>
                <a:spcPct val="80000"/>
              </a:lnSpc>
              <a:spcBef>
                <a:spcPts val="720"/>
              </a:spcBef>
              <a:spcAft>
                <a:spcPts val="0"/>
              </a:spcAft>
              <a:buClr>
                <a:schemeClr val="dk1"/>
              </a:buClr>
              <a:buSzPts val="3600"/>
              <a:buFont typeface="Noto Sans Symbols"/>
              <a:buNone/>
            </a:pPr>
            <a:r>
              <a:rPr lang="en-US" sz="3600" u="sng">
                <a:solidFill>
                  <a:schemeClr val="hlink"/>
                </a:solidFill>
                <a:hlinkClick r:id="rId3"/>
              </a:rPr>
              <a:t>PREPaRE FAQs</a:t>
            </a:r>
            <a:endParaRPr sz="3600"/>
          </a:p>
          <a:p>
            <a:pPr marL="742950" lvl="1" indent="-679450" algn="l" rtl="0">
              <a:lnSpc>
                <a:spcPct val="80000"/>
              </a:lnSpc>
              <a:spcBef>
                <a:spcPts val="360"/>
              </a:spcBef>
              <a:spcAft>
                <a:spcPts val="0"/>
              </a:spcAft>
              <a:buClr>
                <a:schemeClr val="dk1"/>
              </a:buClr>
              <a:buSzPts val="1800"/>
              <a:buFont typeface="Noto Sans Symbols"/>
              <a:buNone/>
            </a:pPr>
            <a:endParaRPr/>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742950" lvl="1" indent="-679450" algn="l" rtl="0">
              <a:lnSpc>
                <a:spcPct val="80000"/>
              </a:lnSpc>
              <a:spcBef>
                <a:spcPts val="360"/>
              </a:spcBef>
              <a:spcAft>
                <a:spcPts val="0"/>
              </a:spcAft>
              <a:buClr>
                <a:schemeClr val="dk1"/>
              </a:buClr>
              <a:buSzPts val="1800"/>
              <a:buFont typeface="Noto Sans Symbols"/>
              <a:buNone/>
            </a:pPr>
            <a:endParaRPr sz="1800"/>
          </a:p>
          <a:p>
            <a:pPr marL="342900" lvl="0" indent="-247650" algn="l" rtl="0">
              <a:lnSpc>
                <a:spcPct val="80000"/>
              </a:lnSpc>
              <a:spcBef>
                <a:spcPts val="300"/>
              </a:spcBef>
              <a:spcAft>
                <a:spcPts val="0"/>
              </a:spcAft>
              <a:buClr>
                <a:schemeClr val="dk1"/>
              </a:buClr>
              <a:buSzPts val="1500"/>
              <a:buNone/>
            </a:pPr>
            <a:endParaRPr sz="1500"/>
          </a:p>
        </p:txBody>
      </p:sp>
      <p:sp>
        <p:nvSpPr>
          <p:cNvPr id="714" name="Google Shape;714;p94"/>
          <p:cNvSpPr txBox="1"/>
          <p:nvPr/>
        </p:nvSpPr>
        <p:spPr>
          <a:xfrm>
            <a:off x="121301" y="2084375"/>
            <a:ext cx="9144001" cy="5482058"/>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pic>
        <p:nvPicPr>
          <p:cNvPr id="715" name="Google Shape;715;p94" descr="A picture containing text&#10;&#10;Description automatically generated"/>
          <p:cNvPicPr preferRelativeResize="0"/>
          <p:nvPr/>
        </p:nvPicPr>
        <p:blipFill rotWithShape="1">
          <a:blip r:embed="rId4">
            <a:alphaModFix/>
          </a:blip>
          <a:srcRect/>
          <a:stretch/>
        </p:blipFill>
        <p:spPr>
          <a:xfrm>
            <a:off x="4096011" y="914401"/>
            <a:ext cx="4710614" cy="566608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95"/>
          <p:cNvSpPr txBox="1">
            <a:spLocks noGrp="1"/>
          </p:cNvSpPr>
          <p:nvPr>
            <p:ph type="title"/>
          </p:nvPr>
        </p:nvSpPr>
        <p:spPr>
          <a:xfrm>
            <a:off x="457200" y="1197758"/>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Arial"/>
              <a:buNone/>
            </a:pPr>
            <a:r>
              <a:rPr lang="en-US" sz="3600" b="1"/>
              <a:t>References</a:t>
            </a:r>
            <a:endParaRPr/>
          </a:p>
        </p:txBody>
      </p:sp>
      <p:sp>
        <p:nvSpPr>
          <p:cNvPr id="722" name="Google Shape;722;p95"/>
          <p:cNvSpPr txBox="1">
            <a:spLocks noGrp="1"/>
          </p:cNvSpPr>
          <p:nvPr>
            <p:ph type="body" idx="1"/>
          </p:nvPr>
        </p:nvSpPr>
        <p:spPr>
          <a:xfrm>
            <a:off x="457200" y="2255260"/>
            <a:ext cx="8229600" cy="3956342"/>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Char char="•"/>
            </a:pPr>
            <a:r>
              <a:rPr lang="en-US" sz="2600"/>
              <a:t>Brock, S.E., Nickerson, A.B., Reeves, M.A., Conolly, C.N., Jimerson, S. R., Pesce, R.C., &amp; Lazzaro, B.R. (2016). </a:t>
            </a:r>
            <a:r>
              <a:rPr lang="en-US" sz="2600" i="1"/>
              <a:t>School crisis prevention &amp; intervention (2</a:t>
            </a:r>
            <a:r>
              <a:rPr lang="en-US" sz="2600" i="1" baseline="30000"/>
              <a:t>nd</a:t>
            </a:r>
            <a:r>
              <a:rPr lang="en-US" sz="2600" i="1"/>
              <a:t> Ed): The PREP</a:t>
            </a:r>
            <a:r>
              <a:rPr lang="en-US" sz="2600" i="1" u="sng"/>
              <a:t>a</a:t>
            </a:r>
            <a:r>
              <a:rPr lang="en-US" sz="2600" i="1"/>
              <a:t>RE model.</a:t>
            </a:r>
            <a:r>
              <a:rPr lang="en-US" sz="2600"/>
              <a:t> Bethesda, MD. National Association of School Psychologists</a:t>
            </a:r>
            <a:r>
              <a:rPr lang="en-US" sz="2600" i="1"/>
              <a:t>. </a:t>
            </a:r>
            <a:endParaRPr/>
          </a:p>
          <a:p>
            <a:pPr marL="742950" lvl="1" indent="-285750" algn="l" rtl="0">
              <a:lnSpc>
                <a:spcPct val="100000"/>
              </a:lnSpc>
              <a:spcBef>
                <a:spcPts val="600"/>
              </a:spcBef>
              <a:spcAft>
                <a:spcPts val="0"/>
              </a:spcAft>
              <a:buClr>
                <a:schemeClr val="dk1"/>
              </a:buClr>
              <a:buSzPct val="100000"/>
              <a:buChar char="–"/>
            </a:pPr>
            <a:r>
              <a:rPr lang="en-US" sz="2400" u="sng">
                <a:solidFill>
                  <a:schemeClr val="hlink"/>
                </a:solidFill>
                <a:hlinkClick r:id="rId3"/>
              </a:rPr>
              <a:t>https://www.nasponline.org/resources-and-publications/books-and-products</a:t>
            </a:r>
            <a:endParaRPr sz="2400"/>
          </a:p>
          <a:p>
            <a:pPr marL="342900" lvl="0" indent="-342900" algn="l" rtl="0">
              <a:lnSpc>
                <a:spcPct val="100000"/>
              </a:lnSpc>
              <a:spcBef>
                <a:spcPts val="600"/>
              </a:spcBef>
              <a:spcAft>
                <a:spcPts val="0"/>
              </a:spcAft>
              <a:buClr>
                <a:schemeClr val="dk1"/>
              </a:buClr>
              <a:buSzPct val="100000"/>
              <a:buChar char="•"/>
            </a:pPr>
            <a:r>
              <a:rPr lang="en-US" sz="2600"/>
              <a:t>National Association of School Psychologists</a:t>
            </a:r>
            <a:endParaRPr sz="2600" u="sng">
              <a:solidFill>
                <a:schemeClr val="hlink"/>
              </a:solidFill>
              <a:hlinkClick r:id="rId4"/>
            </a:endParaRPr>
          </a:p>
          <a:p>
            <a:pPr marL="742950" lvl="1" indent="-285750" algn="l" rtl="0">
              <a:lnSpc>
                <a:spcPct val="100000"/>
              </a:lnSpc>
              <a:spcBef>
                <a:spcPts val="600"/>
              </a:spcBef>
              <a:spcAft>
                <a:spcPts val="0"/>
              </a:spcAft>
              <a:buClr>
                <a:schemeClr val="dk1"/>
              </a:buClr>
              <a:buSzPct val="100000"/>
              <a:buChar char="–"/>
            </a:pPr>
            <a:r>
              <a:rPr lang="en-US" sz="2400" u="sng">
                <a:solidFill>
                  <a:schemeClr val="hlink"/>
                </a:solidFill>
                <a:hlinkClick r:id="rId5"/>
              </a:rPr>
              <a:t>www.nasponline.org</a:t>
            </a:r>
            <a:endParaRPr sz="2400"/>
          </a:p>
          <a:p>
            <a:pPr marL="457200" lvl="1" indent="0" algn="l" rtl="0">
              <a:lnSpc>
                <a:spcPct val="100000"/>
              </a:lnSpc>
              <a:spcBef>
                <a:spcPts val="600"/>
              </a:spcBef>
              <a:spcAft>
                <a:spcPts val="0"/>
              </a:spcAft>
              <a:buClr>
                <a:schemeClr val="dk1"/>
              </a:buClr>
              <a:buSzPct val="100000"/>
              <a:buNone/>
            </a:pPr>
            <a:endParaRPr sz="2400"/>
          </a:p>
          <a:p>
            <a:pPr marL="342900" lvl="0" indent="-342900" algn="l" rtl="0">
              <a:lnSpc>
                <a:spcPct val="100000"/>
              </a:lnSpc>
              <a:spcBef>
                <a:spcPts val="600"/>
              </a:spcBef>
              <a:spcAft>
                <a:spcPts val="0"/>
              </a:spcAft>
              <a:buClr>
                <a:schemeClr val="dk1"/>
              </a:buClr>
              <a:buSzPct val="100000"/>
              <a:buChar char="•"/>
            </a:pPr>
            <a:r>
              <a:rPr lang="en-US" sz="2600"/>
              <a:t>PREP</a:t>
            </a:r>
            <a:r>
              <a:rPr lang="en-US" sz="2600" u="sng"/>
              <a:t>a</a:t>
            </a:r>
            <a:r>
              <a:rPr lang="en-US" sz="2600"/>
              <a:t>RE Webpage</a:t>
            </a:r>
            <a:endParaRPr sz="2600" u="sng">
              <a:solidFill>
                <a:schemeClr val="hlink"/>
              </a:solidFill>
              <a:hlinkClick r:id="rId4"/>
            </a:endParaRPr>
          </a:p>
          <a:p>
            <a:pPr marL="742950" lvl="1" indent="-285750" algn="l" rtl="0">
              <a:lnSpc>
                <a:spcPct val="100000"/>
              </a:lnSpc>
              <a:spcBef>
                <a:spcPts val="600"/>
              </a:spcBef>
              <a:spcAft>
                <a:spcPts val="0"/>
              </a:spcAft>
              <a:buClr>
                <a:schemeClr val="dk1"/>
              </a:buClr>
              <a:buSzPct val="100000"/>
              <a:buChar char="–"/>
            </a:pPr>
            <a:r>
              <a:rPr lang="en-US" sz="2400" u="sng">
                <a:solidFill>
                  <a:schemeClr val="hlink"/>
                </a:solidFill>
                <a:hlinkClick r:id="rId6"/>
              </a:rPr>
              <a:t>https://www.nasponline.org/professional-development/prepare-training-curriculum</a:t>
            </a:r>
            <a:endParaRPr sz="2400"/>
          </a:p>
        </p:txBody>
      </p:sp>
      <p:sp>
        <p:nvSpPr>
          <p:cNvPr id="723" name="Google Shape;723;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96"/>
          <p:cNvSpPr txBox="1">
            <a:spLocks noGrp="1"/>
          </p:cNvSpPr>
          <p:nvPr>
            <p:ph type="ctrTitle"/>
          </p:nvPr>
        </p:nvSpPr>
        <p:spPr>
          <a:xfrm>
            <a:off x="397042" y="3429000"/>
            <a:ext cx="7772400" cy="111690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EC52E"/>
              </a:buClr>
              <a:buSzPts val="3600"/>
              <a:buFont typeface="Arial"/>
              <a:buNone/>
            </a:pPr>
            <a:r>
              <a:rPr lang="en-US"/>
              <a:t>Thank you!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1058779" y="957126"/>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en-US" sz="2400" b="1" i="1"/>
              <a:t>2022 State of School Safety Report </a:t>
            </a:r>
            <a:endParaRPr sz="3600" b="1"/>
          </a:p>
        </p:txBody>
      </p:sp>
      <p:pic>
        <p:nvPicPr>
          <p:cNvPr id="218" name="Google Shape;218;p40" descr="Chart, bar chart&#10;&#10;Description automatically generated"/>
          <p:cNvPicPr preferRelativeResize="0">
            <a:picLocks noGrp="1"/>
          </p:cNvPicPr>
          <p:nvPr>
            <p:ph type="body" idx="1"/>
          </p:nvPr>
        </p:nvPicPr>
        <p:blipFill rotWithShape="1">
          <a:blip r:embed="rId3">
            <a:alphaModFix/>
          </a:blip>
          <a:srcRect/>
          <a:stretch/>
        </p:blipFill>
        <p:spPr>
          <a:xfrm>
            <a:off x="488514" y="1752660"/>
            <a:ext cx="8198285" cy="4603690"/>
          </a:xfrm>
          <a:prstGeom prst="rect">
            <a:avLst/>
          </a:prstGeom>
          <a:noFill/>
          <a:ln>
            <a:noFill/>
          </a:ln>
        </p:spPr>
      </p:pic>
      <p:sp>
        <p:nvSpPr>
          <p:cNvPr id="219" name="Google Shape;21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title"/>
          </p:nvPr>
        </p:nvSpPr>
        <p:spPr>
          <a:xfrm>
            <a:off x="1058779" y="957126"/>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en-US" sz="2400" b="1" i="1"/>
              <a:t>2022 State of School Safety Report </a:t>
            </a:r>
            <a:endParaRPr sz="3600" b="1"/>
          </a:p>
        </p:txBody>
      </p:sp>
      <p:sp>
        <p:nvSpPr>
          <p:cNvPr id="226" name="Google Shape;22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227" name="Google Shape;227;p41" descr="A picture containing timeline&#10;&#10;Description automatically generated"/>
          <p:cNvPicPr preferRelativeResize="0">
            <a:picLocks noGrp="1"/>
          </p:cNvPicPr>
          <p:nvPr>
            <p:ph type="body" idx="1"/>
          </p:nvPr>
        </p:nvPicPr>
        <p:blipFill rotWithShape="1">
          <a:blip r:embed="rId3">
            <a:alphaModFix/>
          </a:blip>
          <a:srcRect/>
          <a:stretch/>
        </p:blipFill>
        <p:spPr>
          <a:xfrm>
            <a:off x="326748" y="1753645"/>
            <a:ext cx="8229600" cy="46027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1058779" y="957126"/>
            <a:ext cx="8229600" cy="9127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en-US" sz="2400" b="1" i="1"/>
              <a:t>2022 State of School Safety Report </a:t>
            </a:r>
            <a:endParaRPr sz="3600" b="1"/>
          </a:p>
        </p:txBody>
      </p:sp>
      <p:sp>
        <p:nvSpPr>
          <p:cNvPr id="234" name="Google Shape;23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235" name="Google Shape;235;p42" descr="Graphical user interface, application&#10;&#10;Description automatically generated"/>
          <p:cNvPicPr preferRelativeResize="0">
            <a:picLocks noGrp="1"/>
          </p:cNvPicPr>
          <p:nvPr>
            <p:ph type="body" idx="1"/>
          </p:nvPr>
        </p:nvPicPr>
        <p:blipFill rotWithShape="1">
          <a:blip r:embed="rId3">
            <a:alphaModFix/>
          </a:blip>
          <a:srcRect/>
          <a:stretch/>
        </p:blipFill>
        <p:spPr>
          <a:xfrm>
            <a:off x="630878" y="1869881"/>
            <a:ext cx="8055922" cy="4486469"/>
          </a:xfrm>
          <a:prstGeom prst="rect">
            <a:avLst/>
          </a:prstGeom>
          <a:noFill/>
          <a:ln>
            <a:noFill/>
          </a:ln>
        </p:spPr>
      </p:pic>
    </p:spTree>
  </p:cSld>
  <p:clrMapOvr>
    <a:masterClrMapping/>
  </p:clrMapOvr>
</p:sld>
</file>

<file path=ppt/theme/theme1.xml><?xml version="1.0" encoding="utf-8"?>
<a:theme xmlns:a="http://schemas.openxmlformats.org/drawingml/2006/main" name="2016-PREPaRE-Template-c">
  <a:themeElements>
    <a:clrScheme name="NASP Main Style 1">
      <a:dk1>
        <a:srgbClr val="000000"/>
      </a:dk1>
      <a:lt1>
        <a:srgbClr val="FFFFFF"/>
      </a:lt1>
      <a:dk2>
        <a:srgbClr val="005695"/>
      </a:dk2>
      <a:lt2>
        <a:srgbClr val="EEECE1"/>
      </a:lt2>
      <a:accent1>
        <a:srgbClr val="005695"/>
      </a:accent1>
      <a:accent2>
        <a:srgbClr val="8EAACA"/>
      </a:accent2>
      <a:accent3>
        <a:srgbClr val="B2BB1E"/>
      </a:accent3>
      <a:accent4>
        <a:srgbClr val="8C8D8E"/>
      </a:accent4>
      <a:accent5>
        <a:srgbClr val="000000"/>
      </a:accent5>
      <a:accent6>
        <a:srgbClr val="CF7603"/>
      </a:accent6>
      <a:hlink>
        <a:srgbClr val="00857E"/>
      </a:hlink>
      <a:folHlink>
        <a:srgbClr val="1064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11328</Words>
  <Application>Microsoft Office PowerPoint</Application>
  <PresentationFormat>On-screen Show (4:3)</PresentationFormat>
  <Paragraphs>1109</Paragraphs>
  <Slides>63</Slides>
  <Notes>63</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Noto Sans Symbols</vt:lpstr>
      <vt:lpstr>Calibri</vt:lpstr>
      <vt:lpstr>Times New Roman</vt:lpstr>
      <vt:lpstr>Arial</vt:lpstr>
      <vt:lpstr>Arimo</vt:lpstr>
      <vt:lpstr>Roboto</vt:lpstr>
      <vt:lpstr>Times</vt:lpstr>
      <vt:lpstr>Helvetica Neue</vt:lpstr>
      <vt:lpstr>2016-PREPaRE-Template-c</vt:lpstr>
      <vt:lpstr> You Might Be Trained as a School Psychologist, But Are You PREPaREd? October 21, 2022 Tracy Hobbs, Susan Koceski, Jim Corr, Jennifer James Michigan Association of School Psychologists</vt:lpstr>
      <vt:lpstr>Preparing for a School Crisis with  NASP’s PREPaRE Training Curriculum</vt:lpstr>
      <vt:lpstr>Why Do Schools Need This Training?</vt:lpstr>
      <vt:lpstr>Question for Participants </vt:lpstr>
      <vt:lpstr>Question for Participants  </vt:lpstr>
      <vt:lpstr>2022 State of School Safety Report </vt:lpstr>
      <vt:lpstr>2022 State of School Safety Report </vt:lpstr>
      <vt:lpstr>2022 State of School Safety Report </vt:lpstr>
      <vt:lpstr>2022 State of School Safety Report </vt:lpstr>
      <vt:lpstr>2022 State of School Safety Report </vt:lpstr>
      <vt:lpstr>2022 State of School Safety Report </vt:lpstr>
      <vt:lpstr>2022 State of School Safety Report </vt:lpstr>
      <vt:lpstr>School Safety in Michigan</vt:lpstr>
      <vt:lpstr>Michigan School Safety Commission</vt:lpstr>
      <vt:lpstr>Michigan School Safety Task Force Recommendations (November 2018)</vt:lpstr>
      <vt:lpstr>Michigan School Safety Task Force Recommendations </vt:lpstr>
      <vt:lpstr>Michigan School Safety Task Force  </vt:lpstr>
      <vt:lpstr>PowerPoint Presentation</vt:lpstr>
      <vt:lpstr>2019 Response to School Wide Crises  Best Practice Guidance</vt:lpstr>
      <vt:lpstr>PREPaRE is: </vt:lpstr>
      <vt:lpstr>Sample of Current Policy and Law</vt:lpstr>
      <vt:lpstr>U.S. Department of Education Crisis Management Phases</vt:lpstr>
      <vt:lpstr>Different Levels of Response</vt:lpstr>
      <vt:lpstr>School Incident Command System (ICS) </vt:lpstr>
      <vt:lpstr>PREPaRE Conceptual Framework</vt:lpstr>
      <vt:lpstr>Workshops 1 and 2</vt:lpstr>
      <vt:lpstr>Prevent and Prepare for  Psychological Trauma</vt:lpstr>
      <vt:lpstr>Office of Civil Rights (OCR)</vt:lpstr>
      <vt:lpstr>  Legal Issues: Foreseeability &amp; Negligence</vt:lpstr>
      <vt:lpstr>Mitigation of Risk</vt:lpstr>
      <vt:lpstr>Reaffirm Physical Health and Perceptions of Security and Safety</vt:lpstr>
      <vt:lpstr>Evaluate Psychological Trauma</vt:lpstr>
      <vt:lpstr>Evaluating Psychological Trauma</vt:lpstr>
      <vt:lpstr>Provide Interventions and Respond to Student Psychological Needs</vt:lpstr>
      <vt:lpstr>Levels of School Crisis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Examine the Effectiveness of Crisis Prevention and Intervention</vt:lpstr>
      <vt:lpstr>PREPaRE Training: Evaluation Data Knowledge, Attitudes, &amp; Satisfaction</vt:lpstr>
      <vt:lpstr>Tried and True….</vt:lpstr>
      <vt:lpstr>Tried and True….</vt:lpstr>
      <vt:lpstr>What PREPaRE Can Do For Your Schools?</vt:lpstr>
      <vt:lpstr>How do you start?</vt:lpstr>
      <vt:lpstr>PREPaRE Third Edition</vt:lpstr>
      <vt:lpstr>Virtual 3rd Edition PREPaRE Workshopss </vt:lpstr>
      <vt:lpstr>Scheduling a PREPaRE Training</vt:lpstr>
      <vt:lpstr>Michigan PREPaRE Trainers</vt:lpstr>
      <vt:lpstr>PREPaRE Book &amp; Website</vt:lpstr>
      <vt:lpstr>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You Might Be Trained as a School Psychologist, But Are You PREPaREd? October 21, 2022 Tracy Hobbs, Susan Koceski, Jim Corr, Jennifer James Michigan Association of School Psychologists</dc:title>
  <dc:creator>Tracy</dc:creator>
  <cp:lastModifiedBy>Tracy</cp:lastModifiedBy>
  <cp:revision>1</cp:revision>
  <dcterms:modified xsi:type="dcterms:W3CDTF">2022-10-18T01:52:56Z</dcterms:modified>
</cp:coreProperties>
</file>